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999"/>
    <a:srgbClr val="DBF0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46E425-E135-4FD4-8F21-B06FD55DA69C}" v="3" dt="2024-03-04T13:39:25.0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22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10" Type="http://schemas.openxmlformats.org/officeDocument/2006/relationships/customXml" Target="../customXml/item3.xml"/><Relationship Id="rId4" Type="http://schemas.openxmlformats.org/officeDocument/2006/relationships/viewProps" Target="view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zh-TW" altLang="en-US"/>
              <a:t>按一下以編輯母片子標題樣式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99126-7E25-4ED4-8C17-E388BA5AF4AB}" type="datetimeFigureOut">
              <a:rPr lang="zh-HK" altLang="en-US" smtClean="0"/>
              <a:t>5/3/2024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CAF48-3879-4B1D-8E27-6C0F2D6FEC7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83329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99126-7E25-4ED4-8C17-E388BA5AF4AB}" type="datetimeFigureOut">
              <a:rPr lang="zh-HK" altLang="en-US" smtClean="0"/>
              <a:t>5/3/2024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CAF48-3879-4B1D-8E27-6C0F2D6FEC7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56002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99126-7E25-4ED4-8C17-E388BA5AF4AB}" type="datetimeFigureOut">
              <a:rPr lang="zh-HK" altLang="en-US" smtClean="0"/>
              <a:t>5/3/2024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CAF48-3879-4B1D-8E27-6C0F2D6FEC7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16524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99126-7E25-4ED4-8C17-E388BA5AF4AB}" type="datetimeFigureOut">
              <a:rPr lang="zh-HK" altLang="en-US" smtClean="0"/>
              <a:t>5/3/2024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CAF48-3879-4B1D-8E27-6C0F2D6FEC7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30729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>
                    <a:tint val="82000"/>
                  </a:schemeClr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82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82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99126-7E25-4ED4-8C17-E388BA5AF4AB}" type="datetimeFigureOut">
              <a:rPr lang="zh-HK" altLang="en-US" smtClean="0"/>
              <a:t>5/3/2024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CAF48-3879-4B1D-8E27-6C0F2D6FEC7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998660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99126-7E25-4ED4-8C17-E388BA5AF4AB}" type="datetimeFigureOut">
              <a:rPr lang="zh-HK" altLang="en-US" smtClean="0"/>
              <a:t>5/3/2024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CAF48-3879-4B1D-8E27-6C0F2D6FEC7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81725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99126-7E25-4ED4-8C17-E388BA5AF4AB}" type="datetimeFigureOut">
              <a:rPr lang="zh-HK" altLang="en-US" smtClean="0"/>
              <a:t>5/3/2024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CAF48-3879-4B1D-8E27-6C0F2D6FEC7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70618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99126-7E25-4ED4-8C17-E388BA5AF4AB}" type="datetimeFigureOut">
              <a:rPr lang="zh-HK" altLang="en-US" smtClean="0"/>
              <a:t>5/3/2024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CAF48-3879-4B1D-8E27-6C0F2D6FEC7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76923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99126-7E25-4ED4-8C17-E388BA5AF4AB}" type="datetimeFigureOut">
              <a:rPr lang="zh-HK" altLang="en-US" smtClean="0"/>
              <a:t>5/3/2024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CAF48-3879-4B1D-8E27-6C0F2D6FEC7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68856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99126-7E25-4ED4-8C17-E388BA5AF4AB}" type="datetimeFigureOut">
              <a:rPr lang="zh-HK" altLang="en-US" smtClean="0"/>
              <a:t>5/3/2024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CAF48-3879-4B1D-8E27-6C0F2D6FEC7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43941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zh-TW" altLang="en-US"/>
              <a:t>按一下圖示以新增圖片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99126-7E25-4ED4-8C17-E388BA5AF4AB}" type="datetimeFigureOut">
              <a:rPr lang="zh-HK" altLang="en-US" smtClean="0"/>
              <a:t>5/3/2024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CAF48-3879-4B1D-8E27-6C0F2D6FEC7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31974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299126-7E25-4ED4-8C17-E388BA5AF4AB}" type="datetimeFigureOut">
              <a:rPr lang="zh-HK" altLang="en-US" smtClean="0"/>
              <a:t>5/3/2024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3CAF48-3879-4B1D-8E27-6C0F2D6FEC7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14357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34">
            <a:extLst>
              <a:ext uri="{FF2B5EF4-FFF2-40B4-BE49-F238E27FC236}">
                <a16:creationId xmlns:a16="http://schemas.microsoft.com/office/drawing/2014/main" id="{E5A8E47A-58F7-70CA-2073-DBEE8139EA32}"/>
              </a:ext>
            </a:extLst>
          </p:cNvPr>
          <p:cNvSpPr/>
          <p:nvPr/>
        </p:nvSpPr>
        <p:spPr>
          <a:xfrm>
            <a:off x="-2" y="9969296"/>
            <a:ext cx="7559675" cy="698839"/>
          </a:xfrm>
          <a:prstGeom prst="rect">
            <a:avLst/>
          </a:prstGeom>
          <a:solidFill>
            <a:srgbClr val="DBF0F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66" name="文字方塊 65">
            <a:extLst>
              <a:ext uri="{FF2B5EF4-FFF2-40B4-BE49-F238E27FC236}">
                <a16:creationId xmlns:a16="http://schemas.microsoft.com/office/drawing/2014/main" id="{7C207724-5A25-7D3F-F475-F78174CF77E2}"/>
              </a:ext>
            </a:extLst>
          </p:cNvPr>
          <p:cNvSpPr txBox="1"/>
          <p:nvPr/>
        </p:nvSpPr>
        <p:spPr>
          <a:xfrm>
            <a:off x="60614" y="10177518"/>
            <a:ext cx="326571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HK" sz="800"/>
              <a:t>Specifications may change due to product improvement. </a:t>
            </a:r>
          </a:p>
          <a:p>
            <a:r>
              <a:rPr lang="en-US" altLang="zh-HK" sz="800"/>
              <a:t>No prior notice will be given.</a:t>
            </a:r>
            <a:endParaRPr lang="zh-HK" altLang="en-US" sz="800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BD1986E9-E537-176B-BE24-5EDD54A14F88}"/>
              </a:ext>
            </a:extLst>
          </p:cNvPr>
          <p:cNvSpPr/>
          <p:nvPr/>
        </p:nvSpPr>
        <p:spPr>
          <a:xfrm>
            <a:off x="-1" y="0"/>
            <a:ext cx="7559675" cy="850006"/>
          </a:xfrm>
          <a:prstGeom prst="rect">
            <a:avLst/>
          </a:prstGeom>
          <a:solidFill>
            <a:srgbClr val="DBF0F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pic>
        <p:nvPicPr>
          <p:cNvPr id="3" name="圖片 2" descr="一張含有 字型, 文字, 圖形, 標誌 的圖片&#10;&#10;自動產生的描述">
            <a:extLst>
              <a:ext uri="{FF2B5EF4-FFF2-40B4-BE49-F238E27FC236}">
                <a16:creationId xmlns:a16="http://schemas.microsoft.com/office/drawing/2014/main" id="{B932C9AC-A586-9D8A-91B1-628B860CBF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859" y="34375"/>
            <a:ext cx="3007954" cy="752227"/>
          </a:xfrm>
          <a:prstGeom prst="rect">
            <a:avLst/>
          </a:prstGeom>
        </p:spPr>
      </p:pic>
      <p:pic>
        <p:nvPicPr>
          <p:cNvPr id="68" name="圖片 67" descr="一張含有 家用電器, 電子產品, 室內, 電視 的圖片&#10;&#10;自動產生的描述">
            <a:extLst>
              <a:ext uri="{FF2B5EF4-FFF2-40B4-BE49-F238E27FC236}">
                <a16:creationId xmlns:a16="http://schemas.microsoft.com/office/drawing/2014/main" id="{E16C0D8C-1C6B-A3F9-4C87-3916E69A74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0976"/>
            <a:ext cx="7559675" cy="1145405"/>
          </a:xfrm>
          <a:prstGeom prst="rect">
            <a:avLst/>
          </a:prstGeom>
        </p:spPr>
      </p:pic>
      <p:cxnSp>
        <p:nvCxnSpPr>
          <p:cNvPr id="5" name="直線接點 4">
            <a:extLst>
              <a:ext uri="{FF2B5EF4-FFF2-40B4-BE49-F238E27FC236}">
                <a16:creationId xmlns:a16="http://schemas.microsoft.com/office/drawing/2014/main" id="{47BB9A7A-FEC4-9ADB-9CC9-8D713C002CA7}"/>
              </a:ext>
            </a:extLst>
          </p:cNvPr>
          <p:cNvCxnSpPr/>
          <p:nvPr/>
        </p:nvCxnSpPr>
        <p:spPr>
          <a:xfrm>
            <a:off x="-1" y="1966381"/>
            <a:ext cx="7559675" cy="0"/>
          </a:xfrm>
          <a:prstGeom prst="line">
            <a:avLst/>
          </a:prstGeom>
          <a:ln w="28575">
            <a:solidFill>
              <a:srgbClr val="00499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矩形: 剪去單一角落 8">
            <a:extLst>
              <a:ext uri="{FF2B5EF4-FFF2-40B4-BE49-F238E27FC236}">
                <a16:creationId xmlns:a16="http://schemas.microsoft.com/office/drawing/2014/main" id="{0E8D1651-8457-C28F-D3F4-884B8422D384}"/>
              </a:ext>
            </a:extLst>
          </p:cNvPr>
          <p:cNvSpPr/>
          <p:nvPr/>
        </p:nvSpPr>
        <p:spPr>
          <a:xfrm>
            <a:off x="3618869" y="2397159"/>
            <a:ext cx="1359700" cy="295504"/>
          </a:xfrm>
          <a:prstGeom prst="snip1Rect">
            <a:avLst>
              <a:gd name="adj" fmla="val 50000"/>
            </a:avLst>
          </a:prstGeom>
          <a:solidFill>
            <a:srgbClr val="004B9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4BFF6E09-D043-6C40-DA59-6D9DD6A69A4C}"/>
              </a:ext>
            </a:extLst>
          </p:cNvPr>
          <p:cNvSpPr txBox="1"/>
          <p:nvPr/>
        </p:nvSpPr>
        <p:spPr>
          <a:xfrm>
            <a:off x="3639891" y="2396369"/>
            <a:ext cx="140034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HK" altLang="zh-HK" sz="1400" b="1" i="0" dirty="0">
                <a:solidFill>
                  <a:schemeClr val="bg1"/>
                </a:solidFill>
                <a:effectLst/>
                <a:latin typeface="akzidenz-grotesk"/>
              </a:rPr>
              <a:t>PTL7220FEX</a:t>
            </a:r>
            <a:endParaRPr lang="zh-HK" altLang="en-US" sz="1400" b="1" dirty="0">
              <a:solidFill>
                <a:schemeClr val="bg1"/>
              </a:solidFill>
            </a:endParaRPr>
          </a:p>
        </p:txBody>
      </p:sp>
      <p:grpSp>
        <p:nvGrpSpPr>
          <p:cNvPr id="13" name="群組 12">
            <a:extLst>
              <a:ext uri="{FF2B5EF4-FFF2-40B4-BE49-F238E27FC236}">
                <a16:creationId xmlns:a16="http://schemas.microsoft.com/office/drawing/2014/main" id="{287DB58D-B203-BC66-19EF-3BE45775B0E1}"/>
              </a:ext>
            </a:extLst>
          </p:cNvPr>
          <p:cNvGrpSpPr/>
          <p:nvPr/>
        </p:nvGrpSpPr>
        <p:grpSpPr>
          <a:xfrm>
            <a:off x="3612879" y="2696196"/>
            <a:ext cx="3636756" cy="3613624"/>
            <a:chOff x="3618869" y="2699665"/>
            <a:chExt cx="3636756" cy="3613624"/>
          </a:xfrm>
        </p:grpSpPr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31A0E9A0-4933-24CC-0A47-2FD51036173C}"/>
                </a:ext>
              </a:extLst>
            </p:cNvPr>
            <p:cNvSpPr/>
            <p:nvPr/>
          </p:nvSpPr>
          <p:spPr>
            <a:xfrm>
              <a:off x="3618869" y="2749381"/>
              <a:ext cx="3636755" cy="294885"/>
            </a:xfrm>
            <a:prstGeom prst="rect">
              <a:avLst/>
            </a:prstGeom>
            <a:solidFill>
              <a:srgbClr val="AFD5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9" name="文字方塊 18">
              <a:extLst>
                <a:ext uri="{FF2B5EF4-FFF2-40B4-BE49-F238E27FC236}">
                  <a16:creationId xmlns:a16="http://schemas.microsoft.com/office/drawing/2014/main" id="{358918B9-5EA1-AC1D-ACD3-57571EE07B39}"/>
                </a:ext>
              </a:extLst>
            </p:cNvPr>
            <p:cNvSpPr txBox="1">
              <a:spLocks/>
            </p:cNvSpPr>
            <p:nvPr/>
          </p:nvSpPr>
          <p:spPr>
            <a:xfrm>
              <a:off x="3657619" y="2699665"/>
              <a:ext cx="2021397" cy="29488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TW" altLang="en-US" sz="1000" b="1" dirty="0">
                  <a:solidFill>
                    <a:srgbClr val="004B9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產品規格 </a:t>
              </a:r>
              <a:r>
                <a:rPr lang="en-US" altLang="zh-TW" sz="1000" b="1" dirty="0">
                  <a:solidFill>
                    <a:srgbClr val="004B9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Specifications</a:t>
              </a:r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E34FF987-F38D-885C-5322-073CEBD45F22}"/>
                </a:ext>
              </a:extLst>
            </p:cNvPr>
            <p:cNvSpPr/>
            <p:nvPr/>
          </p:nvSpPr>
          <p:spPr>
            <a:xfrm>
              <a:off x="3618869" y="3045829"/>
              <a:ext cx="3636756" cy="3256600"/>
            </a:xfrm>
            <a:prstGeom prst="rect">
              <a:avLst/>
            </a:prstGeom>
            <a:solidFill>
              <a:srgbClr val="DBF0F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27" name="文字方塊 26">
              <a:extLst>
                <a:ext uri="{FF2B5EF4-FFF2-40B4-BE49-F238E27FC236}">
                  <a16:creationId xmlns:a16="http://schemas.microsoft.com/office/drawing/2014/main" id="{69111723-D233-27E2-475A-039019BA5A81}"/>
                </a:ext>
              </a:extLst>
            </p:cNvPr>
            <p:cNvSpPr txBox="1">
              <a:spLocks/>
            </p:cNvSpPr>
            <p:nvPr/>
          </p:nvSpPr>
          <p:spPr>
            <a:xfrm>
              <a:off x="3657619" y="3017579"/>
              <a:ext cx="3474720" cy="32957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HK" sz="1000" i="0" dirty="0">
                  <a:solidFill>
                    <a:srgbClr val="004B9E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Washing Capacity (7 kg) </a:t>
              </a:r>
              <a:r>
                <a:rPr lang="zh-HK" altLang="en-US" sz="1000" i="0" dirty="0">
                  <a:solidFill>
                    <a:srgbClr val="004B9E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洗衣重量 </a:t>
              </a:r>
              <a:r>
                <a:rPr lang="en-US" altLang="zh-HK" sz="1000" i="0" dirty="0">
                  <a:solidFill>
                    <a:srgbClr val="004B9E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(7</a:t>
              </a:r>
              <a:r>
                <a:rPr lang="zh-HK" altLang="en-US" sz="1000" i="0" dirty="0">
                  <a:solidFill>
                    <a:srgbClr val="004B9E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公斤</a:t>
              </a:r>
              <a:r>
                <a:rPr lang="en-US" altLang="zh-HK" sz="1000" i="0" dirty="0">
                  <a:solidFill>
                    <a:srgbClr val="004B9E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</a:p>
            <a:p>
              <a:pPr>
                <a:lnSpc>
                  <a:spcPct val="150000"/>
                </a:lnSpc>
              </a:pPr>
              <a:r>
                <a:rPr lang="en-US" altLang="zh-HK" sz="1000" i="0" dirty="0">
                  <a:solidFill>
                    <a:srgbClr val="004B9E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Max. Spin Speed (1200rpm) </a:t>
              </a:r>
              <a:r>
                <a:rPr lang="zh-TW" altLang="en-US" sz="1000" i="0" dirty="0">
                  <a:solidFill>
                    <a:srgbClr val="004B9E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最高脫水轉速 </a:t>
              </a:r>
              <a:r>
                <a:rPr lang="en-US" altLang="zh-TW" sz="1000" i="0" dirty="0">
                  <a:solidFill>
                    <a:srgbClr val="004B9E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(1200 </a:t>
              </a:r>
              <a:r>
                <a:rPr lang="zh-TW" altLang="en-US" sz="1000" i="0" dirty="0">
                  <a:solidFill>
                    <a:srgbClr val="004B9E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轉</a:t>
              </a:r>
              <a:r>
                <a:rPr lang="en-US" altLang="zh-TW" sz="1000" i="0" dirty="0">
                  <a:solidFill>
                    <a:srgbClr val="004B9E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/</a:t>
              </a:r>
              <a:r>
                <a:rPr lang="zh-TW" altLang="en-US" sz="1000" i="0" dirty="0">
                  <a:solidFill>
                    <a:srgbClr val="004B9E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分鐘</a:t>
              </a:r>
              <a:r>
                <a:rPr lang="en-US" altLang="zh-TW" sz="1000" i="0" dirty="0">
                  <a:solidFill>
                    <a:srgbClr val="004B9E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 </a:t>
              </a:r>
              <a:endParaRPr lang="en-US" altLang="zh-HK" sz="1000" i="0" dirty="0">
                <a:solidFill>
                  <a:srgbClr val="004B9E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HK" sz="1000" i="0" dirty="0">
                  <a:solidFill>
                    <a:srgbClr val="004B9E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Easy Iron (</a:t>
              </a:r>
              <a:r>
                <a:rPr lang="zh-TW" altLang="en-US" sz="1000" i="0" dirty="0">
                  <a:solidFill>
                    <a:srgbClr val="004B9E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易燙</a:t>
              </a:r>
              <a:r>
                <a:rPr lang="en-US" altLang="zh-TW" sz="1000" i="0" dirty="0">
                  <a:solidFill>
                    <a:srgbClr val="004B9E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endParaRPr lang="en-US" altLang="zh-HK" sz="1000" i="0" dirty="0">
                <a:solidFill>
                  <a:srgbClr val="004B9E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HK" sz="1000" dirty="0">
                  <a:solidFill>
                    <a:srgbClr val="004B9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Refresh 20 min (</a:t>
              </a:r>
              <a:r>
                <a:rPr lang="zh-TW" altLang="en-US" sz="1000" dirty="0">
                  <a:solidFill>
                    <a:srgbClr val="004B9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清新</a:t>
              </a:r>
              <a:r>
                <a:rPr lang="en-US" altLang="zh-HK" sz="1000" dirty="0">
                  <a:solidFill>
                    <a:srgbClr val="004B9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20</a:t>
              </a:r>
              <a:r>
                <a:rPr lang="zh-HK" altLang="en-US" sz="1000" dirty="0">
                  <a:solidFill>
                    <a:srgbClr val="004B9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分鐘</a:t>
              </a:r>
              <a:r>
                <a:rPr lang="en-US" altLang="zh-HK" sz="1000" dirty="0">
                  <a:solidFill>
                    <a:srgbClr val="004B9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 </a:t>
              </a:r>
            </a:p>
            <a:p>
              <a:pPr>
                <a:lnSpc>
                  <a:spcPct val="150000"/>
                </a:lnSpc>
              </a:pPr>
              <a:r>
                <a:rPr lang="en-US" altLang="zh-HK" sz="1000" dirty="0">
                  <a:solidFill>
                    <a:srgbClr val="004B9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Delicate (</a:t>
              </a:r>
              <a:r>
                <a:rPr lang="zh-TW" altLang="en-US" sz="1000" dirty="0">
                  <a:solidFill>
                    <a:srgbClr val="004B9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纖細衣物</a:t>
              </a:r>
              <a:r>
                <a:rPr lang="en-US" altLang="zh-TW" sz="1000" dirty="0">
                  <a:solidFill>
                    <a:srgbClr val="004B9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</a:p>
            <a:p>
              <a:pPr>
                <a:lnSpc>
                  <a:spcPct val="150000"/>
                </a:lnSpc>
              </a:pPr>
              <a:r>
                <a:rPr lang="en-US" altLang="zh-HK" sz="1000" dirty="0">
                  <a:solidFill>
                    <a:srgbClr val="004B9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Wool (</a:t>
              </a:r>
              <a:r>
                <a:rPr lang="zh-TW" altLang="en-US" sz="1000" dirty="0">
                  <a:solidFill>
                    <a:srgbClr val="004B9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羊毛衣物</a:t>
              </a:r>
              <a:r>
                <a:rPr lang="en-US" altLang="zh-TW" sz="1000" dirty="0">
                  <a:solidFill>
                    <a:srgbClr val="004B9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endParaRPr lang="en-US" altLang="zh-HK" sz="1000" dirty="0">
                <a:solidFill>
                  <a:srgbClr val="004B9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HK" sz="1000" dirty="0">
                  <a:solidFill>
                    <a:srgbClr val="004B9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Temperature Selection - Cold to 90°C</a:t>
              </a:r>
            </a:p>
            <a:p>
              <a:pPr>
                <a:lnSpc>
                  <a:spcPct val="150000"/>
                </a:lnSpc>
              </a:pPr>
              <a:r>
                <a:rPr lang="en-US" altLang="zh-HK" sz="1000" dirty="0">
                  <a:solidFill>
                    <a:srgbClr val="004B9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HK" altLang="en-US" sz="1000" dirty="0">
                  <a:solidFill>
                    <a:srgbClr val="004B9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洗衣温度選擇</a:t>
              </a:r>
              <a:r>
                <a:rPr lang="en-US" altLang="zh-HK" sz="1000" dirty="0">
                  <a:solidFill>
                    <a:srgbClr val="004B9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-</a:t>
              </a:r>
              <a:r>
                <a:rPr lang="zh-HK" altLang="en-US" sz="1000" dirty="0">
                  <a:solidFill>
                    <a:srgbClr val="004B9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冷水至</a:t>
              </a:r>
              <a:r>
                <a:rPr lang="en-US" altLang="zh-HK" sz="1000" dirty="0">
                  <a:solidFill>
                    <a:srgbClr val="004B9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90°C)</a:t>
              </a:r>
            </a:p>
            <a:p>
              <a:pPr>
                <a:lnSpc>
                  <a:spcPct val="150000"/>
                </a:lnSpc>
              </a:pPr>
              <a:r>
                <a:rPr lang="en-US" altLang="zh-HK" sz="1000" dirty="0">
                  <a:solidFill>
                    <a:srgbClr val="004B9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LED Display (LED</a:t>
              </a:r>
              <a:r>
                <a:rPr lang="zh-HK" altLang="en-US" sz="1000" dirty="0">
                  <a:solidFill>
                    <a:srgbClr val="004B9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顯示</a:t>
              </a:r>
              <a:r>
                <a:rPr lang="zh-TW" altLang="en-US" sz="1000" dirty="0">
                  <a:solidFill>
                    <a:srgbClr val="004B9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屏</a:t>
              </a:r>
              <a:r>
                <a:rPr lang="en-US" altLang="zh-HK" sz="1000" dirty="0">
                  <a:solidFill>
                    <a:srgbClr val="004B9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</a:p>
            <a:p>
              <a:pPr>
                <a:lnSpc>
                  <a:spcPct val="150000"/>
                </a:lnSpc>
              </a:pPr>
              <a:r>
                <a:rPr lang="en-US" altLang="zh-HK" sz="1000" dirty="0">
                  <a:solidFill>
                    <a:srgbClr val="004B9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Remaining Time Display (</a:t>
              </a:r>
              <a:r>
                <a:rPr lang="zh-TW" altLang="en-US" sz="1000" dirty="0">
                  <a:solidFill>
                    <a:srgbClr val="004B9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剩餘時間顯示</a:t>
              </a:r>
              <a:r>
                <a:rPr lang="en-US" altLang="zh-TW" sz="1000" dirty="0">
                  <a:solidFill>
                    <a:srgbClr val="004B9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endParaRPr lang="en-US" altLang="zh-HK" sz="1000" dirty="0">
                <a:solidFill>
                  <a:srgbClr val="004B9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HK" sz="1000" i="0" dirty="0">
                  <a:solidFill>
                    <a:srgbClr val="004B9E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30 mins to 20 hrs. Delay Start (</a:t>
              </a:r>
              <a:r>
                <a:rPr lang="zh-HK" altLang="en-US" sz="1000" i="0" dirty="0">
                  <a:solidFill>
                    <a:srgbClr val="004B9E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延遲開機</a:t>
              </a:r>
              <a:r>
                <a:rPr lang="en-US" altLang="zh-HK" sz="1000" i="0" dirty="0">
                  <a:solidFill>
                    <a:srgbClr val="004B9E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30</a:t>
              </a:r>
              <a:r>
                <a:rPr lang="zh-TW" altLang="en-US" sz="1000" i="0" dirty="0">
                  <a:solidFill>
                    <a:srgbClr val="004B9E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分鐘至</a:t>
              </a:r>
              <a:r>
                <a:rPr lang="en-US" altLang="zh-TW" sz="1000" i="0" dirty="0">
                  <a:solidFill>
                    <a:srgbClr val="004B9E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20</a:t>
              </a:r>
              <a:r>
                <a:rPr lang="zh-TW" altLang="en-US" sz="1000" i="0" dirty="0">
                  <a:solidFill>
                    <a:srgbClr val="004B9E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小時</a:t>
              </a:r>
              <a:r>
                <a:rPr lang="en-US" altLang="zh-TW" sz="1000" i="0" dirty="0">
                  <a:solidFill>
                    <a:srgbClr val="004B9E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endParaRPr lang="en-US" altLang="zh-HK" sz="1000" i="0" dirty="0">
                <a:solidFill>
                  <a:srgbClr val="004B9E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HK" sz="1000" i="0" dirty="0">
                  <a:solidFill>
                    <a:srgbClr val="004B9E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Extra Rinse (</a:t>
              </a:r>
              <a:r>
                <a:rPr lang="zh-HK" altLang="en-US" sz="1000" i="0" dirty="0">
                  <a:solidFill>
                    <a:srgbClr val="004B9E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額外過水</a:t>
              </a:r>
              <a:r>
                <a:rPr lang="en-US" altLang="zh-HK" sz="1000" i="0" dirty="0">
                  <a:solidFill>
                    <a:srgbClr val="004B9E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</a:p>
            <a:p>
              <a:pPr>
                <a:lnSpc>
                  <a:spcPct val="150000"/>
                </a:lnSpc>
              </a:pPr>
              <a:r>
                <a:rPr lang="en-US" altLang="zh-HK" sz="1000" dirty="0">
                  <a:solidFill>
                    <a:srgbClr val="004B9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Quick </a:t>
              </a:r>
              <a:r>
                <a:rPr lang="en-US" altLang="zh-HK" sz="1000" i="0" dirty="0">
                  <a:solidFill>
                    <a:srgbClr val="004B9E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HK" altLang="en-US" sz="1000" i="0" dirty="0">
                  <a:solidFill>
                    <a:srgbClr val="004B9E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快速洗衣</a:t>
              </a:r>
              <a:r>
                <a:rPr lang="en-US" altLang="zh-HK" sz="1000" i="0" dirty="0">
                  <a:solidFill>
                    <a:srgbClr val="004B9E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</a:p>
            <a:p>
              <a:pPr>
                <a:lnSpc>
                  <a:spcPct val="150000"/>
                </a:lnSpc>
              </a:pPr>
              <a:r>
                <a:rPr lang="en-US" altLang="zh-HK" sz="1000" i="0" dirty="0">
                  <a:solidFill>
                    <a:srgbClr val="004B9E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Rinse Hold (</a:t>
              </a:r>
              <a:r>
                <a:rPr lang="zh-TW" altLang="en-US" sz="1000" i="0" dirty="0">
                  <a:solidFill>
                    <a:srgbClr val="004B9E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暫停脫</a:t>
              </a:r>
              <a:r>
                <a:rPr lang="zh-HK" altLang="en-US" sz="1000" i="0" dirty="0">
                  <a:solidFill>
                    <a:srgbClr val="004B9E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水</a:t>
              </a:r>
              <a:r>
                <a:rPr lang="en-US" altLang="zh-HK" sz="1000" i="0" dirty="0">
                  <a:solidFill>
                    <a:srgbClr val="004B9E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endParaRPr lang="en-HK" altLang="zh-HK" sz="1000" i="0" dirty="0">
                <a:solidFill>
                  <a:srgbClr val="004B9E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1CD6C2BD-A166-5C8D-9BD5-B2EB06B73DAF}"/>
              </a:ext>
            </a:extLst>
          </p:cNvPr>
          <p:cNvCxnSpPr/>
          <p:nvPr/>
        </p:nvCxnSpPr>
        <p:spPr>
          <a:xfrm>
            <a:off x="0" y="820976"/>
            <a:ext cx="7559675" cy="0"/>
          </a:xfrm>
          <a:prstGeom prst="line">
            <a:avLst/>
          </a:prstGeom>
          <a:ln w="28575">
            <a:solidFill>
              <a:srgbClr val="00499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89AA6DB1-F399-60EE-1BA5-4894D772CCF7}"/>
              </a:ext>
            </a:extLst>
          </p:cNvPr>
          <p:cNvCxnSpPr/>
          <p:nvPr/>
        </p:nvCxnSpPr>
        <p:spPr>
          <a:xfrm>
            <a:off x="0" y="10667412"/>
            <a:ext cx="7559675" cy="0"/>
          </a:xfrm>
          <a:prstGeom prst="line">
            <a:avLst/>
          </a:prstGeom>
          <a:ln w="57150">
            <a:solidFill>
              <a:srgbClr val="00499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8" name="圖片 37" descr="一張含有 文字, 字型, 圖形, 標誌 的圖片&#10;&#10;自動產生的描述">
            <a:extLst>
              <a:ext uri="{FF2B5EF4-FFF2-40B4-BE49-F238E27FC236}">
                <a16:creationId xmlns:a16="http://schemas.microsoft.com/office/drawing/2014/main" id="{D09630C3-345C-38A5-400A-4A6C6E46E1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015" y="10197160"/>
            <a:ext cx="1057352" cy="255384"/>
          </a:xfrm>
          <a:prstGeom prst="rect">
            <a:avLst/>
          </a:prstGeom>
        </p:spPr>
      </p:pic>
      <p:pic>
        <p:nvPicPr>
          <p:cNvPr id="40" name="圖片 39" descr="一張含有 字型, 圖形, 文字, 平面設計 的圖片&#10;&#10;自動產生的描述">
            <a:extLst>
              <a:ext uri="{FF2B5EF4-FFF2-40B4-BE49-F238E27FC236}">
                <a16:creationId xmlns:a16="http://schemas.microsoft.com/office/drawing/2014/main" id="{D922D4A5-75E9-53D5-EC4F-0E6EEB1CD9C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14" b="27418"/>
          <a:stretch/>
        </p:blipFill>
        <p:spPr>
          <a:xfrm>
            <a:off x="6208767" y="10155812"/>
            <a:ext cx="1157650" cy="296732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6DAF42BC-BB3F-F163-3820-111AF75CBEE5}"/>
              </a:ext>
            </a:extLst>
          </p:cNvPr>
          <p:cNvSpPr txBox="1"/>
          <p:nvPr/>
        </p:nvSpPr>
        <p:spPr>
          <a:xfrm>
            <a:off x="234277" y="2404767"/>
            <a:ext cx="32648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HK" altLang="zh-HK" sz="1600" b="1" i="0" dirty="0">
                <a:solidFill>
                  <a:srgbClr val="004999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7KG Top Load Washer</a:t>
            </a:r>
          </a:p>
          <a:p>
            <a:r>
              <a:rPr lang="en-HK" altLang="zh-HK" sz="1600" b="1" i="0" dirty="0">
                <a:solidFill>
                  <a:srgbClr val="004999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HK" altLang="en-US" sz="1600" b="1" i="0" dirty="0">
                <a:solidFill>
                  <a:srgbClr val="004999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公斤上置式洗衣機</a:t>
            </a:r>
            <a:endParaRPr lang="en-HK" altLang="zh-HK" sz="1600" b="1" i="0" dirty="0">
              <a:solidFill>
                <a:srgbClr val="004999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2DA80053-2601-D120-5BB2-A4EAA7418599}"/>
              </a:ext>
            </a:extLst>
          </p:cNvPr>
          <p:cNvSpPr txBox="1"/>
          <p:nvPr/>
        </p:nvSpPr>
        <p:spPr>
          <a:xfrm>
            <a:off x="213428" y="7789882"/>
            <a:ext cx="3396761" cy="199157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HK" altLang="zh-HK" sz="1400" b="1" dirty="0">
                <a:solidFill>
                  <a:schemeClr val="accent6">
                    <a:lumMod val="75000"/>
                  </a:schemeClr>
                </a:solidFill>
                <a:latin typeface="微軟正黑體"/>
                <a:ea typeface="微軟正黑體"/>
              </a:rPr>
              <a:t>✓ </a:t>
            </a:r>
            <a:r>
              <a:rPr lang="en-US" altLang="zh-HK" sz="1400" b="1" dirty="0">
                <a:solidFill>
                  <a:schemeClr val="accent6">
                    <a:lumMod val="75000"/>
                  </a:schemeClr>
                </a:solidFill>
                <a:latin typeface="微軟正黑體"/>
                <a:ea typeface="微軟正黑體"/>
              </a:rPr>
              <a:t>Grade 1 Energy Efficiency Label </a:t>
            </a:r>
            <a:endParaRPr lang="en-HK" altLang="zh-HK" sz="1400" b="1" dirty="0">
              <a:solidFill>
                <a:schemeClr val="accent6">
                  <a:lumMod val="75000"/>
                </a:schemeClr>
              </a:solidFill>
              <a:latin typeface="微軟正黑體"/>
              <a:ea typeface="微軟正黑體"/>
            </a:endParaRPr>
          </a:p>
          <a:p>
            <a:pPr>
              <a:lnSpc>
                <a:spcPct val="150000"/>
              </a:lnSpc>
            </a:pPr>
            <a:r>
              <a:rPr lang="en-US" altLang="zh-HK" sz="1400" b="1" dirty="0">
                <a:solidFill>
                  <a:schemeClr val="accent6">
                    <a:lumMod val="75000"/>
                  </a:schemeClr>
                </a:solidFill>
                <a:latin typeface="微軟正黑體"/>
                <a:ea typeface="微軟正黑體"/>
              </a:rPr>
              <a:t> 1</a:t>
            </a:r>
            <a:r>
              <a:rPr lang="zh-TW" altLang="en-US" sz="1400" b="1" dirty="0">
                <a:solidFill>
                  <a:schemeClr val="accent6">
                    <a:lumMod val="75000"/>
                  </a:schemeClr>
                </a:solidFill>
                <a:latin typeface="微軟正黑體"/>
                <a:ea typeface="微軟正黑體"/>
              </a:rPr>
              <a:t>級能源標籤</a:t>
            </a:r>
            <a:endParaRPr lang="en-HK" altLang="zh-HK" sz="1400" b="1" dirty="0">
              <a:solidFill>
                <a:schemeClr val="accent6">
                  <a:lumMod val="75000"/>
                </a:schemeClr>
              </a:solidFill>
              <a:latin typeface="微軟正黑體"/>
              <a:ea typeface="微軟正黑體"/>
            </a:endParaRPr>
          </a:p>
          <a:p>
            <a:pPr>
              <a:lnSpc>
                <a:spcPct val="150000"/>
              </a:lnSpc>
            </a:pPr>
            <a:r>
              <a:rPr lang="en-HK" altLang="zh-HK" sz="14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微軟正黑體"/>
                <a:ea typeface="微軟正黑體"/>
              </a:rPr>
              <a:t>✓ </a:t>
            </a:r>
            <a:r>
              <a:rPr lang="en-US" altLang="zh-HK" sz="14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微軟正黑體"/>
                <a:ea typeface="微軟正黑體"/>
              </a:rPr>
              <a:t>Grade 1 Water Efficiency Label</a:t>
            </a:r>
            <a:endParaRPr lang="en-HK" altLang="zh-HK" sz="1400" b="1" dirty="0">
              <a:solidFill>
                <a:schemeClr val="accent5">
                  <a:lumMod val="60000"/>
                  <a:lumOff val="40000"/>
                </a:schemeClr>
              </a:solidFill>
              <a:latin typeface="微軟正黑體"/>
              <a:ea typeface="微軟正黑體"/>
            </a:endParaRPr>
          </a:p>
          <a:p>
            <a:pPr>
              <a:lnSpc>
                <a:spcPct val="150000"/>
              </a:lnSpc>
            </a:pPr>
            <a:r>
              <a:rPr lang="en-US" altLang="zh-HK" sz="14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微軟正黑體"/>
                <a:ea typeface="微軟正黑體"/>
              </a:rPr>
              <a:t> 1</a:t>
            </a:r>
            <a:r>
              <a:rPr lang="zh-TW" altLang="en-US" sz="14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微軟正黑體"/>
                <a:ea typeface="微軟正黑體"/>
              </a:rPr>
              <a:t>級用水效益標籤</a:t>
            </a:r>
            <a:endParaRPr lang="en-HK" altLang="zh-HK" sz="1400" b="1" dirty="0">
              <a:solidFill>
                <a:schemeClr val="accent5">
                  <a:lumMod val="60000"/>
                  <a:lumOff val="40000"/>
                </a:schemeClr>
              </a:solidFill>
              <a:latin typeface="微軟正黑體"/>
              <a:ea typeface="微軟正黑體"/>
            </a:endParaRPr>
          </a:p>
          <a:p>
            <a:pPr>
              <a:lnSpc>
                <a:spcPct val="150000"/>
              </a:lnSpc>
            </a:pPr>
            <a:r>
              <a:rPr lang="en-HK" altLang="zh-HK" sz="1400" b="1" dirty="0">
                <a:solidFill>
                  <a:schemeClr val="accent4">
                    <a:lumMod val="75000"/>
                  </a:schemeClr>
                </a:solidFill>
                <a:latin typeface="微軟正黑體"/>
                <a:ea typeface="微軟正黑體"/>
              </a:rPr>
              <a:t>✓ </a:t>
            </a:r>
            <a:r>
              <a:rPr lang="en-HK" altLang="zh-TW" sz="1400" b="1" dirty="0">
                <a:solidFill>
                  <a:schemeClr val="accent4">
                    <a:lumMod val="75000"/>
                  </a:schemeClr>
                </a:solidFill>
                <a:latin typeface="微軟正黑體"/>
                <a:ea typeface="微軟正黑體"/>
              </a:rPr>
              <a:t>Soft Opening </a:t>
            </a:r>
            <a:r>
              <a:rPr lang="zh-TW" altLang="en-US" sz="1400" b="1" dirty="0">
                <a:solidFill>
                  <a:schemeClr val="accent4">
                    <a:lumMod val="75000"/>
                  </a:schemeClr>
                </a:solidFill>
                <a:latin typeface="微軟正黑體"/>
                <a:ea typeface="微軟正黑體"/>
              </a:rPr>
              <a:t>輕柔式桶門開啟</a:t>
            </a:r>
            <a:endParaRPr lang="en-US" altLang="zh-TW" sz="1400" b="1" dirty="0">
              <a:solidFill>
                <a:schemeClr val="accent4">
                  <a:lumMod val="75000"/>
                </a:schemeClr>
              </a:solidFill>
              <a:latin typeface="微軟正黑體"/>
              <a:ea typeface="微軟正黑體"/>
            </a:endParaRPr>
          </a:p>
          <a:p>
            <a:pPr>
              <a:lnSpc>
                <a:spcPct val="150000"/>
              </a:lnSpc>
            </a:pPr>
            <a:r>
              <a:rPr lang="en-HK" altLang="zh-HK" sz="1400" b="1" dirty="0">
                <a:solidFill>
                  <a:schemeClr val="accent2">
                    <a:lumMod val="75000"/>
                  </a:schemeClr>
                </a:solidFill>
                <a:latin typeface="微軟正黑體"/>
                <a:ea typeface="微軟正黑體"/>
              </a:rPr>
              <a:t>✓ Drum Up </a:t>
            </a:r>
            <a:r>
              <a:rPr lang="zh-HK" altLang="en-US" sz="1400" b="1" dirty="0">
                <a:solidFill>
                  <a:schemeClr val="accent2">
                    <a:lumMod val="75000"/>
                  </a:schemeClr>
                </a:solidFill>
                <a:latin typeface="微軟正黑體"/>
                <a:ea typeface="微軟正黑體"/>
              </a:rPr>
              <a:t>桶門向上定位</a:t>
            </a:r>
            <a:endParaRPr lang="en-US" altLang="zh-HK" sz="1400" b="1" dirty="0">
              <a:solidFill>
                <a:schemeClr val="accent2">
                  <a:lumMod val="75000"/>
                </a:schemeClr>
              </a:solidFill>
              <a:latin typeface="微軟正黑體"/>
              <a:ea typeface="微軟正黑體"/>
            </a:endParaRPr>
          </a:p>
        </p:txBody>
      </p:sp>
      <p:grpSp>
        <p:nvGrpSpPr>
          <p:cNvPr id="8" name="群組 7">
            <a:extLst>
              <a:ext uri="{FF2B5EF4-FFF2-40B4-BE49-F238E27FC236}">
                <a16:creationId xmlns:a16="http://schemas.microsoft.com/office/drawing/2014/main" id="{F5948D76-8D56-910D-1525-17041B95F17B}"/>
              </a:ext>
            </a:extLst>
          </p:cNvPr>
          <p:cNvGrpSpPr/>
          <p:nvPr/>
        </p:nvGrpSpPr>
        <p:grpSpPr>
          <a:xfrm>
            <a:off x="3612880" y="6397274"/>
            <a:ext cx="3636754" cy="662642"/>
            <a:chOff x="3610189" y="6081119"/>
            <a:chExt cx="3636754" cy="662642"/>
          </a:xfrm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466D3C27-A496-7E51-167C-230B9A627AA0}"/>
                </a:ext>
              </a:extLst>
            </p:cNvPr>
            <p:cNvSpPr/>
            <p:nvPr/>
          </p:nvSpPr>
          <p:spPr>
            <a:xfrm>
              <a:off x="3610189" y="6089303"/>
              <a:ext cx="3636754" cy="294885"/>
            </a:xfrm>
            <a:prstGeom prst="rect">
              <a:avLst/>
            </a:prstGeom>
            <a:solidFill>
              <a:srgbClr val="AFD5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5" name="文字方塊 14">
              <a:extLst>
                <a:ext uri="{FF2B5EF4-FFF2-40B4-BE49-F238E27FC236}">
                  <a16:creationId xmlns:a16="http://schemas.microsoft.com/office/drawing/2014/main" id="{B2C7CD55-3A36-8896-6EDA-C2B04EBD29B8}"/>
                </a:ext>
              </a:extLst>
            </p:cNvPr>
            <p:cNvSpPr txBox="1">
              <a:spLocks/>
            </p:cNvSpPr>
            <p:nvPr/>
          </p:nvSpPr>
          <p:spPr>
            <a:xfrm>
              <a:off x="3648939" y="6081119"/>
              <a:ext cx="1710248" cy="29488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TW" altLang="en-US" sz="1000" b="1" dirty="0">
                  <a:solidFill>
                    <a:srgbClr val="004B9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產地 </a:t>
              </a:r>
              <a:r>
                <a:rPr lang="en-US" altLang="zh-TW" sz="1000" b="1" dirty="0">
                  <a:solidFill>
                    <a:srgbClr val="004B9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County of Origin</a:t>
              </a: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D9DA99C-0961-2A9B-D9DB-B355B4339BED}"/>
                </a:ext>
              </a:extLst>
            </p:cNvPr>
            <p:cNvSpPr/>
            <p:nvPr/>
          </p:nvSpPr>
          <p:spPr>
            <a:xfrm>
              <a:off x="3610189" y="6382651"/>
              <a:ext cx="3636753" cy="361110"/>
            </a:xfrm>
            <a:prstGeom prst="rect">
              <a:avLst/>
            </a:prstGeom>
            <a:solidFill>
              <a:srgbClr val="DBF0F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33" name="文字方塊 32">
              <a:extLst>
                <a:ext uri="{FF2B5EF4-FFF2-40B4-BE49-F238E27FC236}">
                  <a16:creationId xmlns:a16="http://schemas.microsoft.com/office/drawing/2014/main" id="{3E99FB55-2F6E-D7A5-BEEE-8BE6D46EF08C}"/>
                </a:ext>
              </a:extLst>
            </p:cNvPr>
            <p:cNvSpPr txBox="1">
              <a:spLocks/>
            </p:cNvSpPr>
            <p:nvPr/>
          </p:nvSpPr>
          <p:spPr>
            <a:xfrm>
              <a:off x="3637200" y="6411046"/>
              <a:ext cx="3412330" cy="29488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HK" sz="1000" i="0" dirty="0">
                  <a:solidFill>
                    <a:srgbClr val="004B9E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Poland </a:t>
              </a:r>
              <a:r>
                <a:rPr lang="zh-HK" altLang="en-US" sz="1000" i="0" dirty="0">
                  <a:solidFill>
                    <a:srgbClr val="004B9E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波蘭</a:t>
              </a:r>
              <a:endParaRPr lang="en-US" altLang="zh-HK" sz="1000" i="0" dirty="0">
                <a:solidFill>
                  <a:srgbClr val="004B9E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1" name="群組 10">
            <a:extLst>
              <a:ext uri="{FF2B5EF4-FFF2-40B4-BE49-F238E27FC236}">
                <a16:creationId xmlns:a16="http://schemas.microsoft.com/office/drawing/2014/main" id="{BC395EC8-FF72-4D82-CE8E-3F2C72379A73}"/>
              </a:ext>
            </a:extLst>
          </p:cNvPr>
          <p:cNvGrpSpPr/>
          <p:nvPr/>
        </p:nvGrpSpPr>
        <p:grpSpPr>
          <a:xfrm>
            <a:off x="3611528" y="7148470"/>
            <a:ext cx="3638105" cy="2035371"/>
            <a:chOff x="3617515" y="6796151"/>
            <a:chExt cx="3638105" cy="2035371"/>
          </a:xfrm>
        </p:grpSpPr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DCF98895-58DE-4E94-E4E6-BBB7F0FDBF3F}"/>
                </a:ext>
              </a:extLst>
            </p:cNvPr>
            <p:cNvSpPr/>
            <p:nvPr/>
          </p:nvSpPr>
          <p:spPr>
            <a:xfrm>
              <a:off x="3617515" y="6818230"/>
              <a:ext cx="3636752" cy="294885"/>
            </a:xfrm>
            <a:prstGeom prst="rect">
              <a:avLst/>
            </a:prstGeom>
            <a:solidFill>
              <a:srgbClr val="AFD5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30" name="文字方塊 29">
              <a:extLst>
                <a:ext uri="{FF2B5EF4-FFF2-40B4-BE49-F238E27FC236}">
                  <a16:creationId xmlns:a16="http://schemas.microsoft.com/office/drawing/2014/main" id="{82B047AF-05AD-DA15-20A6-9A7B3782F549}"/>
                </a:ext>
              </a:extLst>
            </p:cNvPr>
            <p:cNvSpPr txBox="1">
              <a:spLocks/>
            </p:cNvSpPr>
            <p:nvPr/>
          </p:nvSpPr>
          <p:spPr>
            <a:xfrm>
              <a:off x="3658797" y="6796151"/>
              <a:ext cx="1157797" cy="29488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TW" altLang="en-US" sz="1000" b="1" dirty="0">
                  <a:solidFill>
                    <a:srgbClr val="004B9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尺寸 </a:t>
              </a:r>
              <a:r>
                <a:rPr lang="en-US" altLang="zh-TW" sz="1000" b="1" dirty="0">
                  <a:solidFill>
                    <a:srgbClr val="004B9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Dimension</a:t>
              </a:r>
            </a:p>
          </p:txBody>
        </p: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CCABD16F-2363-0B65-0454-CE2AC54AD25B}"/>
                </a:ext>
              </a:extLst>
            </p:cNvPr>
            <p:cNvSpPr/>
            <p:nvPr/>
          </p:nvSpPr>
          <p:spPr>
            <a:xfrm>
              <a:off x="3618869" y="7107163"/>
              <a:ext cx="3636751" cy="1724359"/>
            </a:xfrm>
            <a:prstGeom prst="rect">
              <a:avLst/>
            </a:prstGeom>
            <a:solidFill>
              <a:srgbClr val="DBF0F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34" name="文字方塊 33">
              <a:extLst>
                <a:ext uri="{FF2B5EF4-FFF2-40B4-BE49-F238E27FC236}">
                  <a16:creationId xmlns:a16="http://schemas.microsoft.com/office/drawing/2014/main" id="{E2D94C7C-3D3C-E421-D878-9F6A16774136}"/>
                </a:ext>
              </a:extLst>
            </p:cNvPr>
            <p:cNvSpPr txBox="1">
              <a:spLocks/>
            </p:cNvSpPr>
            <p:nvPr/>
          </p:nvSpPr>
          <p:spPr>
            <a:xfrm>
              <a:off x="3670536" y="7107784"/>
              <a:ext cx="3021966" cy="1596014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HK" altLang="zh-HK" sz="1000" dirty="0">
                  <a:solidFill>
                    <a:srgbClr val="004B9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Overall Dimension </a:t>
              </a:r>
              <a:r>
                <a:rPr lang="zh-TW" altLang="en-US" sz="1000" dirty="0">
                  <a:solidFill>
                    <a:srgbClr val="004B9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整體尺寸 </a:t>
              </a:r>
              <a:r>
                <a:rPr lang="en-US" altLang="zh-TW" sz="1000" dirty="0">
                  <a:solidFill>
                    <a:srgbClr val="004B9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(mm </a:t>
              </a:r>
              <a:r>
                <a:rPr lang="zh-TW" altLang="en-US" sz="1000" dirty="0">
                  <a:solidFill>
                    <a:srgbClr val="004B9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毫米</a:t>
              </a:r>
              <a:r>
                <a:rPr lang="en-US" altLang="zh-TW" sz="1000" dirty="0">
                  <a:solidFill>
                    <a:srgbClr val="004B9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  : </a:t>
              </a:r>
            </a:p>
            <a:p>
              <a:pPr>
                <a:lnSpc>
                  <a:spcPct val="150000"/>
                </a:lnSpc>
              </a:pPr>
              <a:r>
                <a:rPr lang="en-HK" altLang="zh-HK" sz="1000" dirty="0">
                  <a:solidFill>
                    <a:srgbClr val="004999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890</a:t>
              </a:r>
              <a:r>
                <a:rPr lang="en-HK" altLang="zh-HK" sz="10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  <a:r>
                <a:rPr lang="en-HK" altLang="zh-HK" sz="1000" dirty="0">
                  <a:solidFill>
                    <a:srgbClr val="004B9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(H </a:t>
              </a:r>
              <a:r>
                <a:rPr lang="zh-TW" altLang="en-US" sz="1000" dirty="0">
                  <a:solidFill>
                    <a:srgbClr val="004B9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高</a:t>
              </a:r>
              <a:r>
                <a:rPr lang="en-HK" altLang="zh-HK" sz="1000" dirty="0">
                  <a:solidFill>
                    <a:srgbClr val="004B9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 x 400 (W </a:t>
              </a:r>
              <a:r>
                <a:rPr lang="zh-TW" altLang="en-US" sz="1000" dirty="0">
                  <a:solidFill>
                    <a:srgbClr val="004B9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闊</a:t>
              </a:r>
              <a:r>
                <a:rPr lang="en-HK" altLang="zh-HK" sz="1000" dirty="0">
                  <a:solidFill>
                    <a:srgbClr val="004B9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 x 600 (D </a:t>
              </a:r>
              <a:r>
                <a:rPr lang="zh-TW" altLang="en-US" sz="1000" dirty="0">
                  <a:solidFill>
                    <a:srgbClr val="004B9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深</a:t>
              </a:r>
              <a:r>
                <a:rPr lang="en-HK" altLang="zh-HK" sz="1000" dirty="0">
                  <a:solidFill>
                    <a:srgbClr val="004B9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</a:p>
            <a:p>
              <a:pPr>
                <a:lnSpc>
                  <a:spcPct val="150000"/>
                </a:lnSpc>
              </a:pPr>
              <a:r>
                <a:rPr lang="en-HK" altLang="zh-HK" sz="700" dirty="0">
                  <a:solidFill>
                    <a:srgbClr val="004B9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(Height with Control Panel </a:t>
              </a:r>
              <a:r>
                <a:rPr lang="zh-TW" altLang="en-US" sz="700" dirty="0">
                  <a:solidFill>
                    <a:srgbClr val="004B9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高度包括控制面版</a:t>
              </a:r>
              <a:endParaRPr lang="en-HK" altLang="zh-HK" sz="700" dirty="0">
                <a:solidFill>
                  <a:srgbClr val="004B9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TW" sz="700" dirty="0">
                  <a:solidFill>
                    <a:srgbClr val="004B9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Depth Excluded Water Hose </a:t>
              </a:r>
              <a:r>
                <a:rPr lang="zh-HK" altLang="en-US" sz="700" dirty="0">
                  <a:solidFill>
                    <a:srgbClr val="004B9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深度不包括水喉位</a:t>
              </a:r>
              <a:r>
                <a:rPr lang="en-US" altLang="zh-HK" sz="700" dirty="0">
                  <a:solidFill>
                    <a:srgbClr val="004B9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</a:p>
            <a:p>
              <a:pPr>
                <a:lnSpc>
                  <a:spcPct val="150000"/>
                </a:lnSpc>
              </a:pPr>
              <a:endParaRPr lang="en-US" altLang="zh-TW" sz="500" dirty="0">
                <a:solidFill>
                  <a:srgbClr val="004B9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lnSpc>
                  <a:spcPct val="150000"/>
                </a:lnSpc>
              </a:pPr>
              <a:r>
                <a:rPr lang="en-HK" altLang="zh-HK" sz="1000" dirty="0">
                  <a:solidFill>
                    <a:srgbClr val="004B9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Overall Dimension </a:t>
              </a:r>
              <a:r>
                <a:rPr lang="zh-TW" altLang="en-US" sz="1000" dirty="0">
                  <a:solidFill>
                    <a:srgbClr val="004B9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整體尺寸 </a:t>
              </a:r>
              <a:r>
                <a:rPr lang="en-US" altLang="zh-TW" sz="1000" dirty="0">
                  <a:solidFill>
                    <a:srgbClr val="004B9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(mm </a:t>
              </a:r>
              <a:r>
                <a:rPr lang="zh-TW" altLang="en-US" sz="1000" dirty="0">
                  <a:solidFill>
                    <a:srgbClr val="004B9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毫米</a:t>
              </a:r>
              <a:r>
                <a:rPr lang="en-US" altLang="zh-TW" sz="1000" dirty="0">
                  <a:solidFill>
                    <a:srgbClr val="004B9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  : </a:t>
              </a:r>
            </a:p>
            <a:p>
              <a:pPr>
                <a:lnSpc>
                  <a:spcPct val="150000"/>
                </a:lnSpc>
              </a:pPr>
              <a:r>
                <a:rPr lang="en-HK" altLang="zh-HK" sz="1000" dirty="0">
                  <a:solidFill>
                    <a:srgbClr val="004B9E"/>
                  </a:solidFill>
                  <a:latin typeface="微軟正黑體"/>
                  <a:ea typeface="微軟正黑體"/>
                </a:rPr>
                <a:t>890 (H </a:t>
              </a:r>
              <a:r>
                <a:rPr lang="zh-TW" altLang="en-US" sz="1000" dirty="0">
                  <a:solidFill>
                    <a:srgbClr val="004B9E"/>
                  </a:solidFill>
                  <a:latin typeface="微軟正黑體"/>
                  <a:ea typeface="微軟正黑體"/>
                </a:rPr>
                <a:t>高</a:t>
              </a:r>
              <a:r>
                <a:rPr lang="en-HK" altLang="zh-HK" sz="1000" dirty="0">
                  <a:solidFill>
                    <a:srgbClr val="004B9E"/>
                  </a:solidFill>
                  <a:latin typeface="微軟正黑體"/>
                  <a:ea typeface="微軟正黑體"/>
                </a:rPr>
                <a:t>)  x 400 (W </a:t>
              </a:r>
              <a:r>
                <a:rPr lang="zh-TW" altLang="en-US" sz="1000" dirty="0">
                  <a:solidFill>
                    <a:srgbClr val="004B9E"/>
                  </a:solidFill>
                  <a:latin typeface="微軟正黑體"/>
                  <a:ea typeface="微軟正黑體"/>
                </a:rPr>
                <a:t>闊</a:t>
              </a:r>
              <a:r>
                <a:rPr lang="en-HK" altLang="zh-HK" sz="1000" dirty="0">
                  <a:solidFill>
                    <a:srgbClr val="004B9E"/>
                  </a:solidFill>
                  <a:latin typeface="微軟正黑體"/>
                  <a:ea typeface="微軟正黑體"/>
                </a:rPr>
                <a:t>) x 650 (D </a:t>
              </a:r>
              <a:r>
                <a:rPr lang="zh-TW" altLang="en-US" sz="1000" dirty="0">
                  <a:solidFill>
                    <a:srgbClr val="004B9E"/>
                  </a:solidFill>
                  <a:latin typeface="微軟正黑體"/>
                  <a:ea typeface="微軟正黑體"/>
                </a:rPr>
                <a:t>深</a:t>
              </a:r>
              <a:r>
                <a:rPr lang="en-HK" altLang="zh-HK" sz="1000" dirty="0">
                  <a:solidFill>
                    <a:srgbClr val="004B9E"/>
                  </a:solidFill>
                  <a:latin typeface="微軟正黑體"/>
                  <a:ea typeface="微軟正黑體"/>
                </a:rPr>
                <a:t>)</a:t>
              </a:r>
            </a:p>
            <a:p>
              <a:pPr>
                <a:lnSpc>
                  <a:spcPct val="150000"/>
                </a:lnSpc>
              </a:pPr>
              <a:r>
                <a:rPr lang="en-HK" altLang="zh-HK" sz="700" dirty="0">
                  <a:solidFill>
                    <a:srgbClr val="004B9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en-US" altLang="zh-TW" sz="700" dirty="0">
                  <a:solidFill>
                    <a:srgbClr val="004B9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Depth with Water Hose</a:t>
              </a:r>
              <a:r>
                <a:rPr lang="zh-TW" altLang="en-US" sz="700" dirty="0">
                  <a:solidFill>
                    <a:srgbClr val="004B9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深度包括水喉位</a:t>
              </a:r>
              <a:r>
                <a:rPr lang="en-US" altLang="zh-HK" sz="700" dirty="0">
                  <a:solidFill>
                    <a:srgbClr val="004B9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endParaRPr lang="en-HK" altLang="zh-HK" sz="700" dirty="0">
                <a:solidFill>
                  <a:srgbClr val="004B9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pic>
        <p:nvPicPr>
          <p:cNvPr id="37" name="圖片 36" descr="一張含有 設備, 廚房電器, 家用電器, 白色家電 的圖片&#10;&#10;自動產生的描述">
            <a:extLst>
              <a:ext uri="{FF2B5EF4-FFF2-40B4-BE49-F238E27FC236}">
                <a16:creationId xmlns:a16="http://schemas.microsoft.com/office/drawing/2014/main" id="{85C45CFE-28DC-7CC5-75AE-2BF3B71906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032" y="3044266"/>
            <a:ext cx="1685888" cy="3060000"/>
          </a:xfrm>
          <a:prstGeom prst="rect">
            <a:avLst/>
          </a:prstGeom>
        </p:spPr>
      </p:pic>
      <p:pic>
        <p:nvPicPr>
          <p:cNvPr id="7" name="圖片 6" descr="一張含有 文字, 設備, 設計 的圖片&#10;&#10;自動產生的描述">
            <a:extLst>
              <a:ext uri="{FF2B5EF4-FFF2-40B4-BE49-F238E27FC236}">
                <a16:creationId xmlns:a16="http://schemas.microsoft.com/office/drawing/2014/main" id="{04224250-2A23-8CC7-8653-264C5EAD219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6" t="9278" r="8602" b="52811"/>
          <a:stretch/>
        </p:blipFill>
        <p:spPr>
          <a:xfrm>
            <a:off x="544976" y="6376008"/>
            <a:ext cx="2880000" cy="91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9143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佈景主題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73E0ABEC2107948A5E707BECE4D45D3" ma:contentTypeVersion="16" ma:contentTypeDescription="Create a new document." ma:contentTypeScope="" ma:versionID="86386a699d41f37bd369c8fc7f2ee73d">
  <xsd:schema xmlns:xsd="http://www.w3.org/2001/XMLSchema" xmlns:xs="http://www.w3.org/2001/XMLSchema" xmlns:p="http://schemas.microsoft.com/office/2006/metadata/properties" xmlns:ns2="e45626b6-1dd9-415e-987e-7d41aac357af" xmlns:ns3="1f831469-2ae5-44a4-9420-69d5743cd29a" targetNamespace="http://schemas.microsoft.com/office/2006/metadata/properties" ma:root="true" ma:fieldsID="79a3703281f3aab84e3a00475b3e6d46" ns2:_="" ns3:_="">
    <xsd:import namespace="e45626b6-1dd9-415e-987e-7d41aac357af"/>
    <xsd:import namespace="1f831469-2ae5-44a4-9420-69d5743cd29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5626b6-1dd9-415e-987e-7d41aac357a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add555ea-06cc-4a79-b358-359531bcbb5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831469-2ae5-44a4-9420-69d5743cd29a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e0969746-be9f-4236-98e1-8e0c26cab04e}" ma:internalName="TaxCatchAll" ma:showField="CatchAllData" ma:web="1f831469-2ae5-44a4-9420-69d5743cd29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45626b6-1dd9-415e-987e-7d41aac357af">
      <Terms xmlns="http://schemas.microsoft.com/office/infopath/2007/PartnerControls"/>
    </lcf76f155ced4ddcb4097134ff3c332f>
    <TaxCatchAll xmlns="1f831469-2ae5-44a4-9420-69d5743cd29a" xsi:nil="true"/>
  </documentManagement>
</p:properties>
</file>

<file path=customXml/itemProps1.xml><?xml version="1.0" encoding="utf-8"?>
<ds:datastoreItem xmlns:ds="http://schemas.openxmlformats.org/officeDocument/2006/customXml" ds:itemID="{FD10D485-261D-439A-9939-7C9355A15118}"/>
</file>

<file path=customXml/itemProps2.xml><?xml version="1.0" encoding="utf-8"?>
<ds:datastoreItem xmlns:ds="http://schemas.openxmlformats.org/officeDocument/2006/customXml" ds:itemID="{64C40CD2-79DB-4E2D-B5D1-EAC477470A21}"/>
</file>

<file path=customXml/itemProps3.xml><?xml version="1.0" encoding="utf-8"?>
<ds:datastoreItem xmlns:ds="http://schemas.openxmlformats.org/officeDocument/2006/customXml" ds:itemID="{5BF04DDF-A471-4E8F-B428-E01BAB4D8F4F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1073</TotalTime>
  <Words>281</Words>
  <Application>Microsoft Office PowerPoint</Application>
  <PresentationFormat>自訂</PresentationFormat>
  <Paragraphs>37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7" baseType="lpstr">
      <vt:lpstr>akzidenz-grotesk</vt:lpstr>
      <vt:lpstr>微軟正黑體</vt:lpstr>
      <vt:lpstr>Aptos</vt:lpstr>
      <vt:lpstr>Aptos Display</vt:lpstr>
      <vt:lpstr>Arial</vt:lpstr>
      <vt:lpstr>Office 佈景主題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Season Ng</dc:creator>
  <cp:lastModifiedBy>Amanda Cheng</cp:lastModifiedBy>
  <cp:revision>18</cp:revision>
  <dcterms:created xsi:type="dcterms:W3CDTF">2024-01-24T01:12:06Z</dcterms:created>
  <dcterms:modified xsi:type="dcterms:W3CDTF">2024-03-05T15:24:01Z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0x010100173E0ABEC2107948A5E707BECE4D45D3</vt:lpwstr>
  </property>
</Properties>
</file>