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59" r:id="rId5"/>
  </p:sldIdLst>
  <p:sldSz cx="6858000" cy="9906000" type="A4"/>
  <p:notesSz cx="7104063"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73BD99"/>
    <a:srgbClr val="008000"/>
    <a:srgbClr val="FAC090"/>
    <a:srgbClr val="FF9966"/>
    <a:srgbClr val="DDDDD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2021C-D5A3-412C-8A11-746CB3035CE3}" v="9" dt="2023-04-04T05:20:29.343"/>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howGuides="1">
      <p:cViewPr>
        <p:scale>
          <a:sx n="80" d="100"/>
          <a:sy n="80" d="100"/>
        </p:scale>
        <p:origin x="1620" y="-2200"/>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Fong" userId="e53ee101-15b5-4ac2-bbed-d27b110e0e58" providerId="ADAL" clId="{B652021C-D5A3-412C-8A11-746CB3035CE3}"/>
    <pc:docChg chg="modSld">
      <pc:chgData name="Martin Fong" userId="e53ee101-15b5-4ac2-bbed-d27b110e0e58" providerId="ADAL" clId="{B652021C-D5A3-412C-8A11-746CB3035CE3}" dt="2023-04-04T05:20:29.342" v="12" actId="1076"/>
      <pc:docMkLst>
        <pc:docMk/>
      </pc:docMkLst>
      <pc:sldChg chg="addSp modSp mod">
        <pc:chgData name="Martin Fong" userId="e53ee101-15b5-4ac2-bbed-d27b110e0e58" providerId="ADAL" clId="{B652021C-D5A3-412C-8A11-746CB3035CE3}" dt="2023-04-04T05:20:29.342" v="12" actId="1076"/>
        <pc:sldMkLst>
          <pc:docMk/>
          <pc:sldMk cId="0" sldId="259"/>
        </pc:sldMkLst>
        <pc:spChg chg="add mod">
          <ac:chgData name="Martin Fong" userId="e53ee101-15b5-4ac2-bbed-d27b110e0e58" providerId="ADAL" clId="{B652021C-D5A3-412C-8A11-746CB3035CE3}" dt="2023-04-03T15:22:15.232" v="4" actId="1035"/>
          <ac:spMkLst>
            <pc:docMk/>
            <pc:sldMk cId="0" sldId="259"/>
            <ac:spMk id="2" creationId="{05458D29-80FB-5CF4-B41D-B6194319E031}"/>
          </ac:spMkLst>
        </pc:spChg>
        <pc:spChg chg="mod">
          <ac:chgData name="Martin Fong" userId="e53ee101-15b5-4ac2-bbed-d27b110e0e58" providerId="ADAL" clId="{B652021C-D5A3-412C-8A11-746CB3035CE3}" dt="2023-04-04T05:20:29.342" v="12" actId="1076"/>
          <ac:spMkLst>
            <pc:docMk/>
            <pc:sldMk cId="0" sldId="259"/>
            <ac:spMk id="3077" creationId="{539C7CF2-5357-43EC-99A0-4AA32F32E33C}"/>
          </ac:spMkLst>
        </pc:spChg>
        <pc:graphicFrameChg chg="modGraphic">
          <ac:chgData name="Martin Fong" userId="e53ee101-15b5-4ac2-bbed-d27b110e0e58" providerId="ADAL" clId="{B652021C-D5A3-412C-8A11-746CB3035CE3}" dt="2023-04-03T15:22:47.508" v="10" actId="20577"/>
          <ac:graphicFrameMkLst>
            <pc:docMk/>
            <pc:sldMk cId="0" sldId="259"/>
            <ac:graphicFrameMk id="3" creationId="{EC113CED-25CB-25F7-6B1D-F75634F0D0EB}"/>
          </ac:graphicFrameMkLst>
        </pc:graphicFrameChg>
        <pc:picChg chg="add mod">
          <ac:chgData name="Martin Fong" userId="e53ee101-15b5-4ac2-bbed-d27b110e0e58" providerId="ADAL" clId="{B652021C-D5A3-412C-8A11-746CB3035CE3}" dt="2023-04-03T15:22:15.232" v="4" actId="1035"/>
          <ac:picMkLst>
            <pc:docMk/>
            <pc:sldMk cId="0" sldId="259"/>
            <ac:picMk id="4" creationId="{377B6248-ADF7-9465-D1EF-89D647B43D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A9A49C9E-58C8-4DA7-A855-610A3D2D3524}"/>
              </a:ext>
            </a:extLst>
          </p:cNvPr>
          <p:cNvSpPr>
            <a:spLocks noGrp="1"/>
          </p:cNvSpPr>
          <p:nvPr>
            <p:ph type="hdr" sz="quarter"/>
          </p:nvPr>
        </p:nvSpPr>
        <p:spPr>
          <a:xfrm>
            <a:off x="0" y="0"/>
            <a:ext cx="3079202" cy="512304"/>
          </a:xfrm>
          <a:prstGeom prst="rect">
            <a:avLst/>
          </a:prstGeom>
        </p:spPr>
        <p:txBody>
          <a:bodyPr vert="horz" wrap="square" lIns="94796" tIns="47398" rIns="94796" bIns="47398" numCol="1" anchor="t" anchorCtr="0" compatLnSpc="1">
            <a:prstTxWarp prst="textNoShape">
              <a:avLst/>
            </a:prstTxWarp>
          </a:bodyPr>
          <a:lstStyle>
            <a:lvl1pPr>
              <a:defRPr sz="1200"/>
            </a:lvl1pPr>
          </a:lstStyle>
          <a:p>
            <a:pPr>
              <a:defRPr/>
            </a:pPr>
            <a:endParaRPr lang="zh-HK" altLang="en-US"/>
          </a:p>
        </p:txBody>
      </p:sp>
      <p:sp>
        <p:nvSpPr>
          <p:cNvPr id="3" name="日期版面配置區 2">
            <a:extLst>
              <a:ext uri="{FF2B5EF4-FFF2-40B4-BE49-F238E27FC236}">
                <a16:creationId xmlns:a16="http://schemas.microsoft.com/office/drawing/2014/main" id="{5FE94FB6-5A44-4045-93C0-8EACA67F27AF}"/>
              </a:ext>
            </a:extLst>
          </p:cNvPr>
          <p:cNvSpPr>
            <a:spLocks noGrp="1"/>
          </p:cNvSpPr>
          <p:nvPr>
            <p:ph type="dt" sz="quarter" idx="1"/>
          </p:nvPr>
        </p:nvSpPr>
        <p:spPr>
          <a:xfrm>
            <a:off x="4023203" y="0"/>
            <a:ext cx="3079202" cy="512304"/>
          </a:xfrm>
          <a:prstGeom prst="rect">
            <a:avLst/>
          </a:prstGeom>
        </p:spPr>
        <p:txBody>
          <a:bodyPr vert="horz" wrap="square" lIns="94796" tIns="47398" rIns="94796" bIns="47398" numCol="1" anchor="t" anchorCtr="0" compatLnSpc="1">
            <a:prstTxWarp prst="textNoShape">
              <a:avLst/>
            </a:prstTxWarp>
          </a:bodyPr>
          <a:lstStyle>
            <a:lvl1pPr algn="r">
              <a:defRPr sz="1200"/>
            </a:lvl1pPr>
          </a:lstStyle>
          <a:p>
            <a:pPr>
              <a:defRPr/>
            </a:pPr>
            <a:fld id="{C6BBB4B7-62BE-4024-958A-EE1843A9D42F}" type="datetimeFigureOut">
              <a:rPr lang="zh-HK" altLang="en-US"/>
              <a:pPr>
                <a:defRPr/>
              </a:pPr>
              <a:t>4/4/2023</a:t>
            </a:fld>
            <a:endParaRPr lang="zh-HK" altLang="en-US"/>
          </a:p>
        </p:txBody>
      </p:sp>
      <p:sp>
        <p:nvSpPr>
          <p:cNvPr id="4" name="頁尾版面配置區 3">
            <a:extLst>
              <a:ext uri="{FF2B5EF4-FFF2-40B4-BE49-F238E27FC236}">
                <a16:creationId xmlns:a16="http://schemas.microsoft.com/office/drawing/2014/main" id="{4E0A6390-0516-41D7-8E79-14CABCEC54AA}"/>
              </a:ext>
            </a:extLst>
          </p:cNvPr>
          <p:cNvSpPr>
            <a:spLocks noGrp="1"/>
          </p:cNvSpPr>
          <p:nvPr>
            <p:ph type="ftr" sz="quarter" idx="2"/>
          </p:nvPr>
        </p:nvSpPr>
        <p:spPr>
          <a:xfrm>
            <a:off x="0" y="9722309"/>
            <a:ext cx="3079202" cy="512304"/>
          </a:xfrm>
          <a:prstGeom prst="rect">
            <a:avLst/>
          </a:prstGeom>
        </p:spPr>
        <p:txBody>
          <a:bodyPr vert="horz" wrap="square" lIns="94796" tIns="47398" rIns="94796" bIns="47398" numCol="1" anchor="b" anchorCtr="0" compatLnSpc="1">
            <a:prstTxWarp prst="textNoShape">
              <a:avLst/>
            </a:prstTxWarp>
          </a:bodyPr>
          <a:lstStyle>
            <a:lvl1pPr>
              <a:defRPr sz="1200"/>
            </a:lvl1pPr>
          </a:lstStyle>
          <a:p>
            <a:pPr>
              <a:defRPr/>
            </a:pPr>
            <a:endParaRPr lang="zh-HK" altLang="en-US"/>
          </a:p>
        </p:txBody>
      </p:sp>
      <p:sp>
        <p:nvSpPr>
          <p:cNvPr id="5" name="投影片編號版面配置區 4">
            <a:extLst>
              <a:ext uri="{FF2B5EF4-FFF2-40B4-BE49-F238E27FC236}">
                <a16:creationId xmlns:a16="http://schemas.microsoft.com/office/drawing/2014/main" id="{6D563A66-BCB2-476F-85F5-5A9601D60076}"/>
              </a:ext>
            </a:extLst>
          </p:cNvPr>
          <p:cNvSpPr>
            <a:spLocks noGrp="1"/>
          </p:cNvSpPr>
          <p:nvPr>
            <p:ph type="sldNum" sz="quarter" idx="3"/>
          </p:nvPr>
        </p:nvSpPr>
        <p:spPr>
          <a:xfrm>
            <a:off x="4023203" y="9722309"/>
            <a:ext cx="3079202" cy="512304"/>
          </a:xfrm>
          <a:prstGeom prst="rect">
            <a:avLst/>
          </a:prstGeom>
        </p:spPr>
        <p:txBody>
          <a:bodyPr vert="horz" wrap="square" lIns="94796" tIns="47398" rIns="94796" bIns="47398" numCol="1" anchor="b" anchorCtr="0" compatLnSpc="1">
            <a:prstTxWarp prst="textNoShape">
              <a:avLst/>
            </a:prstTxWarp>
          </a:bodyPr>
          <a:lstStyle>
            <a:lvl1pPr algn="r">
              <a:defRPr sz="1200"/>
            </a:lvl1pPr>
          </a:lstStyle>
          <a:p>
            <a:pPr>
              <a:defRPr/>
            </a:pPr>
            <a:fld id="{8C0492AC-822B-4AE4-9145-6E881304B82D}" type="slidenum">
              <a:rPr lang="zh-HK" altLang="en-US"/>
              <a:pPr>
                <a:defRPr/>
              </a:pPr>
              <a:t>‹#›</a:t>
            </a:fld>
            <a:endParaRPr lang="zh-HK"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3076575"/>
            <a:ext cx="5829300" cy="212407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028700" y="5613400"/>
            <a:ext cx="4800600" cy="25320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Tree>
    <p:extLst>
      <p:ext uri="{BB962C8B-B14F-4D97-AF65-F5344CB8AC3E}">
        <p14:creationId xmlns:p14="http://schemas.microsoft.com/office/powerpoint/2010/main" val="352572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875"/>
            <a:ext cx="6172200" cy="1651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342900" y="2311400"/>
            <a:ext cx="6172200" cy="65373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2451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396875"/>
            <a:ext cx="1543050" cy="8451850"/>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42900" y="396875"/>
            <a:ext cx="4476750" cy="8451850"/>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4158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875"/>
            <a:ext cx="6172200" cy="1651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342900" y="2311400"/>
            <a:ext cx="6172200" cy="653732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4979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41338" y="6365875"/>
            <a:ext cx="5829300" cy="1966913"/>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541338" y="4198938"/>
            <a:ext cx="5829300" cy="21669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53626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875"/>
            <a:ext cx="6172200" cy="1651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3429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35052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78372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875"/>
            <a:ext cx="6172200" cy="1651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342900" y="2217738"/>
            <a:ext cx="3030538"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342900" y="3141663"/>
            <a:ext cx="3030538"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3484563" y="2217738"/>
            <a:ext cx="3030537"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3484563" y="3141663"/>
            <a:ext cx="3030537"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51788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342900" y="396875"/>
            <a:ext cx="6172200" cy="1651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39554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60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0" y="393700"/>
            <a:ext cx="2255838" cy="1679575"/>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2681288" y="393700"/>
            <a:ext cx="3833812" cy="8455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342900" y="2073275"/>
            <a:ext cx="2255838" cy="6775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1715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613" y="6934200"/>
            <a:ext cx="4114800" cy="819150"/>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344613" y="885825"/>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344613" y="7753350"/>
            <a:ext cx="4114800" cy="1162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68598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9">
            <a:extLst>
              <a:ext uri="{FF2B5EF4-FFF2-40B4-BE49-F238E27FC236}">
                <a16:creationId xmlns:a16="http://schemas.microsoft.com/office/drawing/2014/main" id="{6B481CBB-60B4-49AE-8282-2077C40180E8}"/>
              </a:ext>
            </a:extLst>
          </p:cNvPr>
          <p:cNvGraphicFramePr>
            <a:graphicFrameLocks noChangeAspect="1"/>
          </p:cNvGraphicFramePr>
          <p:nvPr userDrawn="1"/>
        </p:nvGraphicFramePr>
        <p:xfrm>
          <a:off x="71438" y="9274175"/>
          <a:ext cx="1557337" cy="530225"/>
        </p:xfrm>
        <a:graphic>
          <a:graphicData uri="http://schemas.openxmlformats.org/presentationml/2006/ole">
            <mc:AlternateContent xmlns:mc="http://schemas.openxmlformats.org/markup-compatibility/2006">
              <mc:Choice xmlns:v="urn:schemas-microsoft-com:vml" Requires="v">
                <p:oleObj name="點陣圖影像" r:id="rId13" imgW="4266667" imgH="1457143" progId="Paint.Picture">
                  <p:embed/>
                </p:oleObj>
              </mc:Choice>
              <mc:Fallback>
                <p:oleObj name="點陣圖影像" r:id="rId13" imgW="4266667" imgH="1457143" progId="Paint.Picture">
                  <p:embed/>
                  <p:pic>
                    <p:nvPicPr>
                      <p:cNvPr id="1026" name="Object 9">
                        <a:extLst>
                          <a:ext uri="{FF2B5EF4-FFF2-40B4-BE49-F238E27FC236}">
                            <a16:creationId xmlns:a16="http://schemas.microsoft.com/office/drawing/2014/main" id="{6B481CBB-60B4-49AE-8282-2077C40180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438" y="9274175"/>
                        <a:ext cx="155733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0">
            <a:extLst>
              <a:ext uri="{FF2B5EF4-FFF2-40B4-BE49-F238E27FC236}">
                <a16:creationId xmlns:a16="http://schemas.microsoft.com/office/drawing/2014/main" id="{AD17CF9B-3A7E-4ADF-9D63-F8F875DB492E}"/>
              </a:ext>
            </a:extLst>
          </p:cNvPr>
          <p:cNvGraphicFramePr>
            <a:graphicFrameLocks noChangeAspect="1"/>
          </p:cNvGraphicFramePr>
          <p:nvPr userDrawn="1"/>
        </p:nvGraphicFramePr>
        <p:xfrm>
          <a:off x="5516563" y="9317038"/>
          <a:ext cx="1223962" cy="531812"/>
        </p:xfrm>
        <a:graphic>
          <a:graphicData uri="http://schemas.openxmlformats.org/presentationml/2006/ole">
            <mc:AlternateContent xmlns:mc="http://schemas.openxmlformats.org/markup-compatibility/2006">
              <mc:Choice xmlns:v="urn:schemas-microsoft-com:vml" Requires="v">
                <p:oleObj name="點陣圖影像" r:id="rId15" imgW="2305372" imgH="1000000" progId="Paint.Picture">
                  <p:embed/>
                </p:oleObj>
              </mc:Choice>
              <mc:Fallback>
                <p:oleObj name="點陣圖影像" r:id="rId15" imgW="2305372" imgH="1000000" progId="Paint.Picture">
                  <p:embed/>
                  <p:pic>
                    <p:nvPicPr>
                      <p:cNvPr id="1027" name="Object 10">
                        <a:extLst>
                          <a:ext uri="{FF2B5EF4-FFF2-40B4-BE49-F238E27FC236}">
                            <a16:creationId xmlns:a16="http://schemas.microsoft.com/office/drawing/2014/main" id="{AD17CF9B-3A7E-4ADF-9D63-F8F875DB492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6563" y="9317038"/>
                        <a:ext cx="1223962"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15">
            <a:extLst>
              <a:ext uri="{FF2B5EF4-FFF2-40B4-BE49-F238E27FC236}">
                <a16:creationId xmlns:a16="http://schemas.microsoft.com/office/drawing/2014/main" id="{DD8B7162-188E-45D7-8399-55CC9DDAB769}"/>
              </a:ext>
            </a:extLst>
          </p:cNvPr>
          <p:cNvGraphicFramePr>
            <a:graphicFrameLocks noChangeAspect="1"/>
          </p:cNvGraphicFramePr>
          <p:nvPr userDrawn="1"/>
        </p:nvGraphicFramePr>
        <p:xfrm>
          <a:off x="333375" y="415925"/>
          <a:ext cx="2808288" cy="531813"/>
        </p:xfrm>
        <a:graphic>
          <a:graphicData uri="http://schemas.openxmlformats.org/presentationml/2006/ole">
            <mc:AlternateContent xmlns:mc="http://schemas.openxmlformats.org/markup-compatibility/2006">
              <mc:Choice xmlns:v="urn:schemas-microsoft-com:vml" Requires="v">
                <p:oleObj name="點陣圖影像" r:id="rId17" imgW="6687483" imgH="1267002" progId="Paint.Picture">
                  <p:embed/>
                </p:oleObj>
              </mc:Choice>
              <mc:Fallback>
                <p:oleObj name="點陣圖影像" r:id="rId17" imgW="6687483" imgH="1267002" progId="Paint.Picture">
                  <p:embed/>
                  <p:pic>
                    <p:nvPicPr>
                      <p:cNvPr id="1028" name="Object 15">
                        <a:extLst>
                          <a:ext uri="{FF2B5EF4-FFF2-40B4-BE49-F238E27FC236}">
                            <a16:creationId xmlns:a16="http://schemas.microsoft.com/office/drawing/2014/main" id="{DD8B7162-188E-45D7-8399-55CC9DDAB76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3375" y="415925"/>
                        <a:ext cx="28082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kumimoji="1" sz="4400">
          <a:solidFill>
            <a:schemeClr val="tx2"/>
          </a:solidFill>
          <a:latin typeface="+mj-lt"/>
          <a:ea typeface="PMingLiU" panose="02020500000000000000" pitchFamily="18" charset="-120"/>
          <a:cs typeface="+mj-cs"/>
        </a:defRPr>
      </a:lvl1pPr>
      <a:lvl2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defRPr>
      </a:lvl2pPr>
      <a:lvl3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defRPr>
      </a:lvl3pPr>
      <a:lvl4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defRPr>
      </a:lvl4pPr>
      <a:lvl5pPr algn="ctr" rtl="0" eaLnBrk="0" fontAlgn="base" hangingPunct="0">
        <a:spcBef>
          <a:spcPct val="0"/>
        </a:spcBef>
        <a:spcAft>
          <a:spcPct val="0"/>
        </a:spcAft>
        <a:defRPr kumimoji="1" sz="4400">
          <a:solidFill>
            <a:schemeClr val="tx2"/>
          </a:solidFill>
          <a:latin typeface="Arial" charset="0"/>
          <a:ea typeface="PMingLiU" panose="02020500000000000000"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PMingLiU" panose="02020500000000000000" pitchFamily="18"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anose="02020500000000000000"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PMingLiU" panose="02020500000000000000"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anose="02020500000000000000"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PMingLiU" panose="02020500000000000000" pitchFamily="18"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53">
            <a:extLst>
              <a:ext uri="{FF2B5EF4-FFF2-40B4-BE49-F238E27FC236}">
                <a16:creationId xmlns:a16="http://schemas.microsoft.com/office/drawing/2014/main" id="{6075ACD3-1190-497A-A2EF-4A212C67A20D}"/>
              </a:ext>
            </a:extLst>
          </p:cNvPr>
          <p:cNvSpPr txBox="1">
            <a:spLocks noChangeArrowheads="1"/>
          </p:cNvSpPr>
          <p:nvPr/>
        </p:nvSpPr>
        <p:spPr bwMode="auto">
          <a:xfrm>
            <a:off x="258763" y="4213225"/>
            <a:ext cx="1570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GB" altLang="zh-TW" sz="1600" b="1">
                <a:solidFill>
                  <a:srgbClr val="595959"/>
                </a:solidFill>
                <a:cs typeface="Arial" panose="020B0604020202020204" pitchFamily="34" charset="0"/>
              </a:rPr>
              <a:t>Specification</a:t>
            </a:r>
            <a:endParaRPr lang="zh-TW" altLang="en-US" sz="1600" b="1">
              <a:solidFill>
                <a:srgbClr val="595959"/>
              </a:solidFill>
              <a:cs typeface="Arial" panose="020B0604020202020204" pitchFamily="34" charset="0"/>
            </a:endParaRPr>
          </a:p>
        </p:txBody>
      </p:sp>
      <p:sp>
        <p:nvSpPr>
          <p:cNvPr id="3075" name="文字方塊 11">
            <a:extLst>
              <a:ext uri="{FF2B5EF4-FFF2-40B4-BE49-F238E27FC236}">
                <a16:creationId xmlns:a16="http://schemas.microsoft.com/office/drawing/2014/main" id="{AFC82B89-EECC-4688-8B6A-B41DC3441203}"/>
              </a:ext>
            </a:extLst>
          </p:cNvPr>
          <p:cNvSpPr txBox="1">
            <a:spLocks noChangeArrowheads="1"/>
          </p:cNvSpPr>
          <p:nvPr/>
        </p:nvSpPr>
        <p:spPr bwMode="auto">
          <a:xfrm>
            <a:off x="298451" y="913306"/>
            <a:ext cx="3130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r>
              <a:rPr lang="en-US" altLang="zh-TW" b="1" dirty="0">
                <a:solidFill>
                  <a:srgbClr val="339933"/>
                </a:solidFill>
                <a:cs typeface="Arial" panose="020B0604020202020204" pitchFamily="34" charset="0"/>
              </a:rPr>
              <a:t>R32</a:t>
            </a:r>
            <a:r>
              <a:rPr lang="zh-TW" altLang="en-US" b="1" dirty="0">
                <a:solidFill>
                  <a:srgbClr val="002060"/>
                </a:solidFill>
                <a:cs typeface="Arial" panose="020B0604020202020204" pitchFamily="34" charset="0"/>
              </a:rPr>
              <a:t>環保雪種 </a:t>
            </a:r>
            <a:r>
              <a:rPr lang="en-US" altLang="zh-TW" b="1" dirty="0">
                <a:solidFill>
                  <a:srgbClr val="002060"/>
                </a:solidFill>
                <a:cs typeface="Arial" panose="020B0604020202020204" pitchFamily="34" charset="0"/>
              </a:rPr>
              <a:t>+ </a:t>
            </a:r>
            <a:r>
              <a:rPr lang="en-US" altLang="zh-TW" b="1" dirty="0">
                <a:solidFill>
                  <a:schemeClr val="accent6">
                    <a:lumMod val="60000"/>
                    <a:lumOff val="40000"/>
                  </a:schemeClr>
                </a:solidFill>
                <a:cs typeface="Arial" panose="020B0604020202020204" pitchFamily="34" charset="0"/>
              </a:rPr>
              <a:t>UV</a:t>
            </a:r>
            <a:r>
              <a:rPr lang="en-US" altLang="zh-TW" b="1" dirty="0">
                <a:solidFill>
                  <a:srgbClr val="002060"/>
                </a:solidFill>
                <a:cs typeface="Arial" panose="020B0604020202020204" pitchFamily="34" charset="0"/>
              </a:rPr>
              <a:t> </a:t>
            </a:r>
            <a:r>
              <a:rPr lang="zh-TW" altLang="en-US" b="1" dirty="0">
                <a:solidFill>
                  <a:srgbClr val="002060"/>
                </a:solidFill>
                <a:cs typeface="Arial" panose="020B0604020202020204" pitchFamily="34" charset="0"/>
              </a:rPr>
              <a:t>空氣淨化 </a:t>
            </a:r>
            <a:endParaRPr lang="en-HK" altLang="zh-TW" b="1" dirty="0">
              <a:solidFill>
                <a:srgbClr val="002060"/>
              </a:solidFill>
              <a:cs typeface="Arial" panose="020B0604020202020204" pitchFamily="34" charset="0"/>
            </a:endParaRPr>
          </a:p>
          <a:p>
            <a:pPr eaLnBrk="1" hangingPunct="1"/>
            <a:r>
              <a:rPr lang="zh-TW" altLang="en-US" b="1" dirty="0">
                <a:solidFill>
                  <a:srgbClr val="002060"/>
                </a:solidFill>
                <a:cs typeface="Arial" panose="020B0604020202020204" pitchFamily="34" charset="0"/>
              </a:rPr>
              <a:t>變頻遙控窗口式冷氣機</a:t>
            </a:r>
          </a:p>
        </p:txBody>
      </p:sp>
      <p:sp>
        <p:nvSpPr>
          <p:cNvPr id="3077" name="Rectangle 9">
            <a:extLst>
              <a:ext uri="{FF2B5EF4-FFF2-40B4-BE49-F238E27FC236}">
                <a16:creationId xmlns:a16="http://schemas.microsoft.com/office/drawing/2014/main" id="{539C7CF2-5357-43EC-99A0-4AA32F32E33C}"/>
              </a:ext>
            </a:extLst>
          </p:cNvPr>
          <p:cNvSpPr>
            <a:spLocks noChangeArrowheads="1"/>
          </p:cNvSpPr>
          <p:nvPr/>
        </p:nvSpPr>
        <p:spPr bwMode="auto">
          <a:xfrm>
            <a:off x="1605859" y="9271910"/>
            <a:ext cx="4011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800" dirty="0">
                <a:solidFill>
                  <a:srgbClr val="4D4D4D"/>
                </a:solidFill>
              </a:rPr>
              <a:t>Specifications may change due to product improvement. No prior notice will be given.</a:t>
            </a:r>
          </a:p>
          <a:p>
            <a:pPr algn="ctr" eaLnBrk="1" hangingPunct="1"/>
            <a:r>
              <a:rPr lang="zh-TW" altLang="en-US" sz="800" dirty="0">
                <a:solidFill>
                  <a:srgbClr val="4D4D4D"/>
                </a:solidFill>
              </a:rPr>
              <a:t>上述規格可能因產品改良而作出修改，恕不另行通知。</a:t>
            </a:r>
            <a:endParaRPr lang="en-US" altLang="zh-TW" sz="800" dirty="0">
              <a:solidFill>
                <a:srgbClr val="4D4D4D"/>
              </a:solidFill>
            </a:endParaRPr>
          </a:p>
        </p:txBody>
      </p:sp>
      <p:pic>
        <p:nvPicPr>
          <p:cNvPr id="3078" name="圖片 6">
            <a:extLst>
              <a:ext uri="{FF2B5EF4-FFF2-40B4-BE49-F238E27FC236}">
                <a16:creationId xmlns:a16="http://schemas.microsoft.com/office/drawing/2014/main" id="{8941F3CB-AB2C-4BAA-819B-A5DE002C8C9A}"/>
              </a:ext>
            </a:extLst>
          </p:cNvPr>
          <p:cNvPicPr>
            <a:picLocks noChangeAspect="1"/>
          </p:cNvPicPr>
          <p:nvPr/>
        </p:nvPicPr>
        <p:blipFill>
          <a:blip r:embed="rId2">
            <a:extLst>
              <a:ext uri="{28A0092B-C50C-407E-A947-70E740481C1C}">
                <a14:useLocalDpi xmlns:a14="http://schemas.microsoft.com/office/drawing/2010/main" val="0"/>
              </a:ext>
            </a:extLst>
          </a:blip>
          <a:srcRect l="2560" t="14322" r="4871" b="21584"/>
          <a:stretch>
            <a:fillRect/>
          </a:stretch>
        </p:blipFill>
        <p:spPr bwMode="auto">
          <a:xfrm>
            <a:off x="258763" y="9344025"/>
            <a:ext cx="1368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圖片 2">
            <a:extLst>
              <a:ext uri="{FF2B5EF4-FFF2-40B4-BE49-F238E27FC236}">
                <a16:creationId xmlns:a16="http://schemas.microsoft.com/office/drawing/2014/main" id="{0A3C452E-FC1D-4F7D-B24D-950DC063A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92088"/>
            <a:ext cx="34194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a:extLst>
              <a:ext uri="{FF2B5EF4-FFF2-40B4-BE49-F238E27FC236}">
                <a16:creationId xmlns:a16="http://schemas.microsoft.com/office/drawing/2014/main" id="{E3B46443-BEFA-5E26-A61C-25F2A8AB10E7}"/>
              </a:ext>
            </a:extLst>
          </p:cNvPr>
          <p:cNvSpPr txBox="1"/>
          <p:nvPr/>
        </p:nvSpPr>
        <p:spPr>
          <a:xfrm>
            <a:off x="4238669" y="1363937"/>
            <a:ext cx="2927630" cy="430887"/>
          </a:xfrm>
          <a:prstGeom prst="rect">
            <a:avLst/>
          </a:prstGeom>
          <a:noFill/>
        </p:spPr>
        <p:txBody>
          <a:bodyPr wrap="square" rtlCol="0">
            <a:spAutoFit/>
          </a:bodyPr>
          <a:lstStyle/>
          <a:p>
            <a:r>
              <a:rPr lang="zh-TW" altLang="en-US" sz="1100" dirty="0"/>
              <a:t>紫外綫空氣淨化裝置</a:t>
            </a:r>
            <a:r>
              <a:rPr lang="en-US" altLang="zh-TW" sz="1100" dirty="0"/>
              <a:t>* </a:t>
            </a:r>
            <a:r>
              <a:rPr lang="zh-TW" altLang="en-US" sz="1100" dirty="0"/>
              <a:t>過濾空氣中細菌</a:t>
            </a:r>
            <a:endParaRPr lang="en-US" altLang="zh-TW" sz="1100" dirty="0"/>
          </a:p>
          <a:p>
            <a:r>
              <a:rPr lang="en-HK" altLang="zh-HK" sz="1100" dirty="0"/>
              <a:t>Air Purifying Device filtering bacteria</a:t>
            </a:r>
            <a:endParaRPr lang="zh-HK" altLang="en-US" sz="1100" dirty="0"/>
          </a:p>
        </p:txBody>
      </p:sp>
      <p:sp>
        <p:nvSpPr>
          <p:cNvPr id="12" name="文字方塊 11">
            <a:extLst>
              <a:ext uri="{FF2B5EF4-FFF2-40B4-BE49-F238E27FC236}">
                <a16:creationId xmlns:a16="http://schemas.microsoft.com/office/drawing/2014/main" id="{EC51E5F3-22E6-7C47-9EBB-FAB801E13D24}"/>
              </a:ext>
            </a:extLst>
          </p:cNvPr>
          <p:cNvSpPr txBox="1"/>
          <p:nvPr/>
        </p:nvSpPr>
        <p:spPr>
          <a:xfrm>
            <a:off x="4238669" y="759331"/>
            <a:ext cx="2559765" cy="600164"/>
          </a:xfrm>
          <a:prstGeom prst="rect">
            <a:avLst/>
          </a:prstGeom>
          <a:noFill/>
        </p:spPr>
        <p:txBody>
          <a:bodyPr wrap="square" rtlCol="0">
            <a:spAutoFit/>
          </a:bodyPr>
          <a:lstStyle/>
          <a:p>
            <a:r>
              <a:rPr lang="zh-TW" altLang="en-US" sz="1100" dirty="0"/>
              <a:t>為用戶提供高能源效益表現的環保雪種</a:t>
            </a:r>
            <a:endParaRPr lang="en-US" altLang="zh-TW" sz="1100" dirty="0"/>
          </a:p>
          <a:p>
            <a:r>
              <a:rPr lang="en-HK" altLang="zh-HK" sz="1100" dirty="0"/>
              <a:t>Eco-Friendly Refrigerant provides </a:t>
            </a:r>
          </a:p>
          <a:p>
            <a:r>
              <a:rPr lang="en-HK" altLang="zh-HK" sz="1100" dirty="0"/>
              <a:t>high energy efficiency performance</a:t>
            </a:r>
          </a:p>
        </p:txBody>
      </p:sp>
      <p:pic>
        <p:nvPicPr>
          <p:cNvPr id="18" name="圖片 17">
            <a:extLst>
              <a:ext uri="{FF2B5EF4-FFF2-40B4-BE49-F238E27FC236}">
                <a16:creationId xmlns:a16="http://schemas.microsoft.com/office/drawing/2014/main" id="{0A77D77C-BF52-2742-05BA-829487F5434E}"/>
              </a:ext>
            </a:extLst>
          </p:cNvPr>
          <p:cNvPicPr>
            <a:picLocks noChangeAspect="1"/>
          </p:cNvPicPr>
          <p:nvPr/>
        </p:nvPicPr>
        <p:blipFill rotWithShape="1">
          <a:blip r:embed="rId4">
            <a:extLst>
              <a:ext uri="{28A0092B-C50C-407E-A947-70E740481C1C}">
                <a14:useLocalDpi xmlns:a14="http://schemas.microsoft.com/office/drawing/2010/main" val="0"/>
              </a:ext>
            </a:extLst>
          </a:blip>
          <a:srcRect l="51032" t="92245" r="43292"/>
          <a:stretch/>
        </p:blipFill>
        <p:spPr>
          <a:xfrm>
            <a:off x="3645024" y="711424"/>
            <a:ext cx="628655" cy="625973"/>
          </a:xfrm>
          <a:prstGeom prst="rect">
            <a:avLst/>
          </a:prstGeom>
        </p:spPr>
      </p:pic>
      <p:pic>
        <p:nvPicPr>
          <p:cNvPr id="20" name="圖片 19">
            <a:extLst>
              <a:ext uri="{FF2B5EF4-FFF2-40B4-BE49-F238E27FC236}">
                <a16:creationId xmlns:a16="http://schemas.microsoft.com/office/drawing/2014/main" id="{705B6066-3E6C-D11F-D988-593143EB89C3}"/>
              </a:ext>
            </a:extLst>
          </p:cNvPr>
          <p:cNvPicPr>
            <a:picLocks noChangeAspect="1"/>
          </p:cNvPicPr>
          <p:nvPr/>
        </p:nvPicPr>
        <p:blipFill rotWithShape="1">
          <a:blip r:embed="rId4">
            <a:extLst>
              <a:ext uri="{28A0092B-C50C-407E-A947-70E740481C1C}">
                <a14:useLocalDpi xmlns:a14="http://schemas.microsoft.com/office/drawing/2010/main" val="0"/>
              </a:ext>
            </a:extLst>
          </a:blip>
          <a:srcRect l="31304" t="91419" r="60698"/>
          <a:stretch/>
        </p:blipFill>
        <p:spPr>
          <a:xfrm>
            <a:off x="3661041" y="1972081"/>
            <a:ext cx="590550" cy="461772"/>
          </a:xfrm>
          <a:prstGeom prst="rect">
            <a:avLst/>
          </a:prstGeom>
        </p:spPr>
      </p:pic>
      <p:pic>
        <p:nvPicPr>
          <p:cNvPr id="21" name="圖片 20">
            <a:extLst>
              <a:ext uri="{FF2B5EF4-FFF2-40B4-BE49-F238E27FC236}">
                <a16:creationId xmlns:a16="http://schemas.microsoft.com/office/drawing/2014/main" id="{3A7A22E7-DBCE-1946-8229-52E6126DBCDC}"/>
              </a:ext>
            </a:extLst>
          </p:cNvPr>
          <p:cNvPicPr>
            <a:picLocks noChangeAspect="1"/>
          </p:cNvPicPr>
          <p:nvPr/>
        </p:nvPicPr>
        <p:blipFill rotWithShape="1">
          <a:blip r:embed="rId4">
            <a:extLst>
              <a:ext uri="{28A0092B-C50C-407E-A947-70E740481C1C}">
                <a14:useLocalDpi xmlns:a14="http://schemas.microsoft.com/office/drawing/2010/main" val="0"/>
              </a:ext>
            </a:extLst>
          </a:blip>
          <a:srcRect l="42828" t="91655" r="49948" b="472"/>
          <a:stretch/>
        </p:blipFill>
        <p:spPr>
          <a:xfrm>
            <a:off x="3645024" y="1356437"/>
            <a:ext cx="692512" cy="550052"/>
          </a:xfrm>
          <a:prstGeom prst="rect">
            <a:avLst/>
          </a:prstGeom>
        </p:spPr>
      </p:pic>
      <p:pic>
        <p:nvPicPr>
          <p:cNvPr id="22" name="圖片 21">
            <a:extLst>
              <a:ext uri="{FF2B5EF4-FFF2-40B4-BE49-F238E27FC236}">
                <a16:creationId xmlns:a16="http://schemas.microsoft.com/office/drawing/2014/main" id="{B97CE903-DCCF-3951-934D-FAA9400035AD}"/>
              </a:ext>
            </a:extLst>
          </p:cNvPr>
          <p:cNvPicPr>
            <a:picLocks noChangeAspect="1"/>
          </p:cNvPicPr>
          <p:nvPr/>
        </p:nvPicPr>
        <p:blipFill rotWithShape="1">
          <a:blip r:embed="rId4">
            <a:extLst>
              <a:ext uri="{28A0092B-C50C-407E-A947-70E740481C1C}">
                <a14:useLocalDpi xmlns:a14="http://schemas.microsoft.com/office/drawing/2010/main" val="0"/>
              </a:ext>
            </a:extLst>
          </a:blip>
          <a:srcRect l="76316" t="77494" r="13020" b="12239"/>
          <a:stretch/>
        </p:blipFill>
        <p:spPr>
          <a:xfrm>
            <a:off x="3657466" y="2767569"/>
            <a:ext cx="594125" cy="416846"/>
          </a:xfrm>
          <a:prstGeom prst="rect">
            <a:avLst/>
          </a:prstGeom>
        </p:spPr>
      </p:pic>
      <p:pic>
        <p:nvPicPr>
          <p:cNvPr id="29" name="圖片 28" descr="一張含有 文字 的圖片&#10;&#10;自動產生的描述">
            <a:extLst>
              <a:ext uri="{FF2B5EF4-FFF2-40B4-BE49-F238E27FC236}">
                <a16:creationId xmlns:a16="http://schemas.microsoft.com/office/drawing/2014/main" id="{A1040A1D-0980-5DA1-9444-B3F128B14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829" y="9431031"/>
            <a:ext cx="1402276" cy="438973"/>
          </a:xfrm>
          <a:prstGeom prst="rect">
            <a:avLst/>
          </a:prstGeom>
        </p:spPr>
      </p:pic>
      <p:sp>
        <p:nvSpPr>
          <p:cNvPr id="32" name="文字方塊 31">
            <a:extLst>
              <a:ext uri="{FF2B5EF4-FFF2-40B4-BE49-F238E27FC236}">
                <a16:creationId xmlns:a16="http://schemas.microsoft.com/office/drawing/2014/main" id="{8EADC9B8-900D-3A7B-F7F4-A0DE9FDB3063}"/>
              </a:ext>
            </a:extLst>
          </p:cNvPr>
          <p:cNvSpPr txBox="1"/>
          <p:nvPr/>
        </p:nvSpPr>
        <p:spPr>
          <a:xfrm>
            <a:off x="4237855" y="1879303"/>
            <a:ext cx="2543629" cy="769441"/>
          </a:xfrm>
          <a:prstGeom prst="rect">
            <a:avLst/>
          </a:prstGeom>
          <a:noFill/>
        </p:spPr>
        <p:txBody>
          <a:bodyPr wrap="square" rtlCol="0">
            <a:spAutoFit/>
          </a:bodyPr>
          <a:lstStyle/>
          <a:p>
            <a:r>
              <a:rPr lang="en-US" altLang="zh-TW" sz="1100" dirty="0"/>
              <a:t>WIFI – MHI Aircon+ *</a:t>
            </a:r>
            <a:r>
              <a:rPr lang="zh-TW" altLang="en-US" sz="1100" dirty="0"/>
              <a:t>手機程式令操控更輕易</a:t>
            </a:r>
            <a:endParaRPr lang="en-US" altLang="zh-TW" sz="1100" dirty="0"/>
          </a:p>
          <a:p>
            <a:r>
              <a:rPr lang="en-US" altLang="zh-TW" sz="1100" dirty="0"/>
              <a:t>WIFI – MHI Aircon+ Apps Remote Control made access in ease. </a:t>
            </a:r>
          </a:p>
        </p:txBody>
      </p:sp>
      <p:sp>
        <p:nvSpPr>
          <p:cNvPr id="34" name="文字方塊 33">
            <a:extLst>
              <a:ext uri="{FF2B5EF4-FFF2-40B4-BE49-F238E27FC236}">
                <a16:creationId xmlns:a16="http://schemas.microsoft.com/office/drawing/2014/main" id="{9381817C-6E8C-3551-AC89-86C261B5F581}"/>
              </a:ext>
            </a:extLst>
          </p:cNvPr>
          <p:cNvSpPr txBox="1"/>
          <p:nvPr/>
        </p:nvSpPr>
        <p:spPr>
          <a:xfrm>
            <a:off x="3633597" y="4266442"/>
            <a:ext cx="1984226" cy="215444"/>
          </a:xfrm>
          <a:prstGeom prst="rect">
            <a:avLst/>
          </a:prstGeom>
          <a:noFill/>
        </p:spPr>
        <p:txBody>
          <a:bodyPr wrap="square" rtlCol="0">
            <a:spAutoFit/>
          </a:bodyPr>
          <a:lstStyle/>
          <a:p>
            <a:r>
              <a:rPr lang="en-US" altLang="zh-TW" sz="800" dirty="0"/>
              <a:t>* </a:t>
            </a:r>
            <a:r>
              <a:rPr lang="zh-TW" altLang="en-US" sz="800" dirty="0"/>
              <a:t>只適用於</a:t>
            </a:r>
            <a:r>
              <a:rPr lang="en-US" altLang="zh-TW" sz="800" dirty="0"/>
              <a:t>WRK20/26/35MEC1</a:t>
            </a:r>
            <a:endParaRPr lang="zh-HK" altLang="en-US" sz="800" dirty="0"/>
          </a:p>
        </p:txBody>
      </p:sp>
      <p:sp>
        <p:nvSpPr>
          <p:cNvPr id="35" name="文字方塊 34">
            <a:extLst>
              <a:ext uri="{FF2B5EF4-FFF2-40B4-BE49-F238E27FC236}">
                <a16:creationId xmlns:a16="http://schemas.microsoft.com/office/drawing/2014/main" id="{61778CD0-4698-88C0-D088-7F39F7CEBDFE}"/>
              </a:ext>
            </a:extLst>
          </p:cNvPr>
          <p:cNvSpPr txBox="1"/>
          <p:nvPr/>
        </p:nvSpPr>
        <p:spPr>
          <a:xfrm>
            <a:off x="4235734" y="2743643"/>
            <a:ext cx="2631016" cy="769441"/>
          </a:xfrm>
          <a:prstGeom prst="rect">
            <a:avLst/>
          </a:prstGeom>
          <a:noFill/>
        </p:spPr>
        <p:txBody>
          <a:bodyPr wrap="square" rtlCol="0">
            <a:spAutoFit/>
          </a:bodyPr>
          <a:lstStyle/>
          <a:p>
            <a:r>
              <a:rPr lang="zh-TW" altLang="en-US" sz="1100" dirty="0"/>
              <a:t>直流變頻雙摩打</a:t>
            </a:r>
            <a:r>
              <a:rPr lang="en-US" altLang="zh-TW" sz="1100" dirty="0"/>
              <a:t>*</a:t>
            </a:r>
            <a:r>
              <a:rPr lang="zh-TW" altLang="en-US" sz="1100" dirty="0"/>
              <a:t>提供高效精準温度操控</a:t>
            </a:r>
            <a:endParaRPr lang="en-US" altLang="zh-TW" sz="1100" dirty="0"/>
          </a:p>
          <a:p>
            <a:r>
              <a:rPr lang="en-HK" altLang="zh-HK" sz="1100" dirty="0"/>
              <a:t>Dual Direct Current Inverter Motor provides high performance and accurate temperature control.</a:t>
            </a:r>
            <a:endParaRPr lang="zh-HK" altLang="en-US" sz="1100" dirty="0"/>
          </a:p>
        </p:txBody>
      </p:sp>
      <p:sp>
        <p:nvSpPr>
          <p:cNvPr id="37" name="文字方塊 36">
            <a:extLst>
              <a:ext uri="{FF2B5EF4-FFF2-40B4-BE49-F238E27FC236}">
                <a16:creationId xmlns:a16="http://schemas.microsoft.com/office/drawing/2014/main" id="{284A580A-455D-AD80-5747-9667308C3DD7}"/>
              </a:ext>
            </a:extLst>
          </p:cNvPr>
          <p:cNvSpPr txBox="1"/>
          <p:nvPr/>
        </p:nvSpPr>
        <p:spPr>
          <a:xfrm>
            <a:off x="4235627" y="3497047"/>
            <a:ext cx="2406645" cy="769441"/>
          </a:xfrm>
          <a:prstGeom prst="rect">
            <a:avLst/>
          </a:prstGeom>
          <a:noFill/>
        </p:spPr>
        <p:txBody>
          <a:bodyPr wrap="square" rtlCol="0">
            <a:spAutoFit/>
          </a:bodyPr>
          <a:lstStyle/>
          <a:p>
            <a:r>
              <a:rPr lang="en-US" altLang="zh-HK" sz="1100" dirty="0"/>
              <a:t>Clean * </a:t>
            </a:r>
            <a:r>
              <a:rPr lang="zh-TW" altLang="en-US" sz="1100" dirty="0"/>
              <a:t>自動清洗功能</a:t>
            </a:r>
            <a:endParaRPr lang="en-US" altLang="zh-TW" sz="1100" dirty="0"/>
          </a:p>
          <a:p>
            <a:r>
              <a:rPr lang="en-US" altLang="zh-HK" sz="1100" dirty="0"/>
              <a:t>iSense  </a:t>
            </a:r>
            <a:r>
              <a:rPr lang="zh-TW" altLang="en-US" sz="1100" dirty="0"/>
              <a:t>温度感測優化功能</a:t>
            </a:r>
            <a:endParaRPr lang="en-US" altLang="zh-TW" sz="1100" dirty="0"/>
          </a:p>
          <a:p>
            <a:r>
              <a:rPr lang="zh-TW" altLang="en-US" sz="1100" dirty="0"/>
              <a:t>生物殺菌</a:t>
            </a:r>
            <a:r>
              <a:rPr lang="en-US" altLang="zh-TW" sz="1100" dirty="0"/>
              <a:t>HEPA</a:t>
            </a:r>
            <a:r>
              <a:rPr lang="zh-TW" altLang="en-US" sz="1100" dirty="0"/>
              <a:t>過濾網</a:t>
            </a:r>
          </a:p>
          <a:p>
            <a:r>
              <a:rPr lang="zh-TW" altLang="en-US" sz="1100" dirty="0"/>
              <a:t>活性炭空氣清新過濾網</a:t>
            </a:r>
            <a:endParaRPr lang="zh-HK" altLang="en-US" sz="1100" dirty="0"/>
          </a:p>
        </p:txBody>
      </p:sp>
      <p:pic>
        <p:nvPicPr>
          <p:cNvPr id="6" name="圖片 5" descr="一張含有 家電用品, 空調 的圖片&#10;&#10;自動產生的描述">
            <a:extLst>
              <a:ext uri="{FF2B5EF4-FFF2-40B4-BE49-F238E27FC236}">
                <a16:creationId xmlns:a16="http://schemas.microsoft.com/office/drawing/2014/main" id="{2FC1DAFF-1BE6-9D52-D4F6-7A14F5FEEA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49" y="1503291"/>
            <a:ext cx="3110670" cy="2738043"/>
          </a:xfrm>
          <a:prstGeom prst="rect">
            <a:avLst/>
          </a:prstGeom>
        </p:spPr>
      </p:pic>
      <p:graphicFrame>
        <p:nvGraphicFramePr>
          <p:cNvPr id="3" name="表格 2">
            <a:extLst>
              <a:ext uri="{FF2B5EF4-FFF2-40B4-BE49-F238E27FC236}">
                <a16:creationId xmlns:a16="http://schemas.microsoft.com/office/drawing/2014/main" id="{EC113CED-25CB-25F7-6B1D-F75634F0D0EB}"/>
              </a:ext>
            </a:extLst>
          </p:cNvPr>
          <p:cNvGraphicFramePr>
            <a:graphicFrameLocks noGrp="1"/>
          </p:cNvGraphicFramePr>
          <p:nvPr>
            <p:extLst>
              <p:ext uri="{D42A27DB-BD31-4B8C-83A1-F6EECF244321}">
                <p14:modId xmlns:p14="http://schemas.microsoft.com/office/powerpoint/2010/main" val="3315432420"/>
              </p:ext>
            </p:extLst>
          </p:nvPr>
        </p:nvGraphicFramePr>
        <p:xfrm>
          <a:off x="298448" y="4645747"/>
          <a:ext cx="6226895" cy="4330221"/>
        </p:xfrm>
        <a:graphic>
          <a:graphicData uri="http://schemas.openxmlformats.org/drawingml/2006/table">
            <a:tbl>
              <a:tblPr/>
              <a:tblGrid>
                <a:gridCol w="1916862">
                  <a:extLst>
                    <a:ext uri="{9D8B030D-6E8A-4147-A177-3AD203B41FA5}">
                      <a16:colId xmlns:a16="http://schemas.microsoft.com/office/drawing/2014/main" val="1331794966"/>
                    </a:ext>
                  </a:extLst>
                </a:gridCol>
                <a:gridCol w="1022326">
                  <a:extLst>
                    <a:ext uri="{9D8B030D-6E8A-4147-A177-3AD203B41FA5}">
                      <a16:colId xmlns:a16="http://schemas.microsoft.com/office/drawing/2014/main" val="256755393"/>
                    </a:ext>
                  </a:extLst>
                </a:gridCol>
                <a:gridCol w="1010709">
                  <a:extLst>
                    <a:ext uri="{9D8B030D-6E8A-4147-A177-3AD203B41FA5}">
                      <a16:colId xmlns:a16="http://schemas.microsoft.com/office/drawing/2014/main" val="3046900613"/>
                    </a:ext>
                  </a:extLst>
                </a:gridCol>
                <a:gridCol w="1045560">
                  <a:extLst>
                    <a:ext uri="{9D8B030D-6E8A-4147-A177-3AD203B41FA5}">
                      <a16:colId xmlns:a16="http://schemas.microsoft.com/office/drawing/2014/main" val="3235119050"/>
                    </a:ext>
                  </a:extLst>
                </a:gridCol>
                <a:gridCol w="1231438">
                  <a:extLst>
                    <a:ext uri="{9D8B030D-6E8A-4147-A177-3AD203B41FA5}">
                      <a16:colId xmlns:a16="http://schemas.microsoft.com/office/drawing/2014/main" val="773825180"/>
                    </a:ext>
                  </a:extLst>
                </a:gridCol>
              </a:tblGrid>
              <a:tr h="165450">
                <a:tc>
                  <a:txBody>
                    <a:bodyPr/>
                    <a:lstStyle/>
                    <a:p>
                      <a:pPr algn="l" rtl="0" fontAlgn="ctr"/>
                      <a:r>
                        <a:rPr lang="zh-HK" altLang="en-US" sz="1000" b="1" i="0" u="none" strike="noStrike">
                          <a:solidFill>
                            <a:srgbClr val="FFFFFF"/>
                          </a:solidFill>
                          <a:effectLst/>
                          <a:latin typeface="微軟正黑體" panose="020B0604030504040204" pitchFamily="34" charset="-120"/>
                          <a:ea typeface="微軟正黑體" panose="020B0604030504040204" pitchFamily="34" charset="-120"/>
                        </a:rPr>
                        <a:t>型號 </a:t>
                      </a:r>
                      <a:r>
                        <a:rPr lang="tr-TR" sz="1000" b="1" i="0" u="none" strike="noStrike">
                          <a:solidFill>
                            <a:srgbClr val="FFFFFF"/>
                          </a:solidFill>
                          <a:effectLst/>
                          <a:latin typeface="微軟正黑體" panose="020B0604030504040204" pitchFamily="34" charset="-120"/>
                          <a:ea typeface="微軟正黑體" panose="020B0604030504040204" pitchFamily="34" charset="-120"/>
                        </a:rPr>
                        <a:t>Model</a:t>
                      </a:r>
                    </a:p>
                  </a:txBody>
                  <a:tcPr marL="5518" marR="5518" marT="5518" marB="0" anchor="ctr">
                    <a:lnL>
                      <a:noFill/>
                    </a:lnL>
                    <a:lnR>
                      <a:noFill/>
                    </a:lnR>
                    <a:lnT>
                      <a:noFill/>
                    </a:lnT>
                    <a:lnB>
                      <a:noFill/>
                    </a:lnB>
                    <a:solidFill>
                      <a:srgbClr val="595959"/>
                    </a:solidFill>
                  </a:tcPr>
                </a:tc>
                <a:tc>
                  <a:txBody>
                    <a:bodyPr/>
                    <a:lstStyle/>
                    <a:p>
                      <a:pPr algn="ctr" rtl="0" fontAlgn="ctr"/>
                      <a:r>
                        <a:rPr lang="tr-TR" sz="1000" b="1" i="0" u="none" strike="noStrike">
                          <a:solidFill>
                            <a:srgbClr val="FFFFFF"/>
                          </a:solidFill>
                          <a:effectLst/>
                          <a:latin typeface="微軟正黑體" panose="020B0604030504040204" pitchFamily="34" charset="-120"/>
                          <a:ea typeface="微軟正黑體" panose="020B0604030504040204" pitchFamily="34" charset="-120"/>
                        </a:rPr>
                        <a:t>WRK20MEC1</a:t>
                      </a:r>
                    </a:p>
                  </a:txBody>
                  <a:tcPr marL="5518" marR="5518" marT="5518" marB="0" anchor="ctr">
                    <a:lnL>
                      <a:noFill/>
                    </a:lnL>
                    <a:lnR>
                      <a:noFill/>
                    </a:lnR>
                    <a:lnT>
                      <a:noFill/>
                    </a:lnT>
                    <a:lnB>
                      <a:noFill/>
                    </a:lnB>
                    <a:solidFill>
                      <a:srgbClr val="595959"/>
                    </a:solidFill>
                  </a:tcPr>
                </a:tc>
                <a:tc>
                  <a:txBody>
                    <a:bodyPr/>
                    <a:lstStyle/>
                    <a:p>
                      <a:pPr algn="ctr" rtl="0" fontAlgn="ctr"/>
                      <a:r>
                        <a:rPr lang="tr-TR" sz="1000" b="1" i="0" u="none" strike="noStrike">
                          <a:solidFill>
                            <a:srgbClr val="FFFFFF"/>
                          </a:solidFill>
                          <a:effectLst/>
                          <a:latin typeface="微軟正黑體" panose="020B0604030504040204" pitchFamily="34" charset="-120"/>
                          <a:ea typeface="微軟正黑體" panose="020B0604030504040204" pitchFamily="34" charset="-120"/>
                        </a:rPr>
                        <a:t>WRK26MEC1</a:t>
                      </a:r>
                    </a:p>
                  </a:txBody>
                  <a:tcPr marL="5518" marR="5518" marT="5518" marB="0" anchor="ctr">
                    <a:lnL>
                      <a:noFill/>
                    </a:lnL>
                    <a:lnR>
                      <a:noFill/>
                    </a:lnR>
                    <a:lnT>
                      <a:noFill/>
                    </a:lnT>
                    <a:lnB>
                      <a:noFill/>
                    </a:lnB>
                    <a:solidFill>
                      <a:srgbClr val="595959"/>
                    </a:solidFill>
                  </a:tcPr>
                </a:tc>
                <a:tc>
                  <a:txBody>
                    <a:bodyPr/>
                    <a:lstStyle/>
                    <a:p>
                      <a:pPr algn="ctr" rtl="0" fontAlgn="ctr"/>
                      <a:r>
                        <a:rPr lang="tr-TR" sz="1000" b="1" i="0" u="none" strike="noStrike">
                          <a:solidFill>
                            <a:srgbClr val="FFFFFF"/>
                          </a:solidFill>
                          <a:effectLst/>
                          <a:latin typeface="微軟正黑體" panose="020B0604030504040204" pitchFamily="34" charset="-120"/>
                          <a:ea typeface="微軟正黑體" panose="020B0604030504040204" pitchFamily="34" charset="-120"/>
                        </a:rPr>
                        <a:t>WRK35MEC1</a:t>
                      </a:r>
                    </a:p>
                  </a:txBody>
                  <a:tcPr marL="5518" marR="5518" marT="5518" marB="0" anchor="ctr">
                    <a:lnL>
                      <a:noFill/>
                    </a:lnL>
                    <a:lnR>
                      <a:noFill/>
                    </a:lnR>
                    <a:lnT>
                      <a:noFill/>
                    </a:lnT>
                    <a:lnB>
                      <a:noFill/>
                    </a:lnB>
                    <a:solidFill>
                      <a:srgbClr val="595959"/>
                    </a:solidFill>
                  </a:tcPr>
                </a:tc>
                <a:tc>
                  <a:txBody>
                    <a:bodyPr/>
                    <a:lstStyle/>
                    <a:p>
                      <a:pPr algn="ctr" rtl="0" fontAlgn="ctr"/>
                      <a:r>
                        <a:rPr lang="tr-TR" sz="1000" b="1" i="0" u="none" strike="noStrike">
                          <a:solidFill>
                            <a:srgbClr val="FFFFFF"/>
                          </a:solidFill>
                          <a:effectLst/>
                          <a:latin typeface="微軟正黑體" panose="020B0604030504040204" pitchFamily="34" charset="-120"/>
                          <a:ea typeface="微軟正黑體" panose="020B0604030504040204" pitchFamily="34" charset="-120"/>
                        </a:rPr>
                        <a:t>WRK53MEC1</a:t>
                      </a:r>
                    </a:p>
                  </a:txBody>
                  <a:tcPr marL="5518" marR="5518" marT="5518" marB="0" anchor="ctr">
                    <a:lnL>
                      <a:noFill/>
                    </a:lnL>
                    <a:lnR>
                      <a:noFill/>
                    </a:lnR>
                    <a:lnT>
                      <a:noFill/>
                    </a:lnT>
                    <a:lnB>
                      <a:noFill/>
                    </a:lnB>
                    <a:solidFill>
                      <a:srgbClr val="595959"/>
                    </a:solidFill>
                  </a:tcPr>
                </a:tc>
                <a:extLst>
                  <a:ext uri="{0D108BD9-81ED-4DB2-BD59-A6C34878D82A}">
                    <a16:rowId xmlns:a16="http://schemas.microsoft.com/office/drawing/2014/main" val="2411995963"/>
                  </a:ext>
                </a:extLst>
              </a:tr>
              <a:tr h="171155">
                <a:tc>
                  <a:txBody>
                    <a:bodyPr/>
                    <a:lstStyle/>
                    <a:p>
                      <a:pPr algn="l" rtl="0" fontAlgn="ct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匹數 </a:t>
                      </a:r>
                      <a:r>
                        <a:rPr lang="tr-TR" sz="1000" b="0" i="0" u="none" strike="noStrike">
                          <a:solidFill>
                            <a:srgbClr val="FFFFFF"/>
                          </a:solidFill>
                          <a:effectLst/>
                          <a:latin typeface="微軟正黑體" panose="020B0604030504040204" pitchFamily="34" charset="-120"/>
                          <a:ea typeface="微軟正黑體" panose="020B0604030504040204" pitchFamily="34" charset="-120"/>
                        </a:rPr>
                        <a:t>HP </a:t>
                      </a:r>
                    </a:p>
                  </a:txBody>
                  <a:tcPr marL="5518" marR="5518" marT="5518" marB="0" anchor="ctr">
                    <a:lnL>
                      <a:noFill/>
                    </a:lnL>
                    <a:lnR>
                      <a:noFill/>
                    </a:lnR>
                    <a:lnT>
                      <a:noFill/>
                    </a:lnT>
                    <a:lnB w="6350" cap="flat" cmpd="sng" algn="ctr">
                      <a:solidFill>
                        <a:srgbClr val="000000"/>
                      </a:solidFill>
                      <a:prstDash val="solid"/>
                      <a:round/>
                      <a:headEnd type="none" w="med" len="med"/>
                      <a:tailEnd type="none" w="med" len="med"/>
                    </a:lnB>
                    <a:solidFill>
                      <a:srgbClr val="255D8F"/>
                    </a:solidFill>
                  </a:tcPr>
                </a:tc>
                <a:tc>
                  <a:txBody>
                    <a:bodyPr/>
                    <a:lstStyle/>
                    <a:p>
                      <a:pPr algn="ctr" rtl="0" fontAlgn="ct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 </a:t>
                      </a: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3/4</a:t>
                      </a:r>
                    </a:p>
                  </a:txBody>
                  <a:tcPr marL="5518" marR="5518" marT="5518" marB="0" anchor="ctr">
                    <a:lnL>
                      <a:noFill/>
                    </a:lnL>
                    <a:lnR>
                      <a:noFill/>
                    </a:lnR>
                    <a:lnT>
                      <a:noFill/>
                    </a:lnT>
                    <a:lnB w="6350" cap="flat" cmpd="sng" algn="ctr">
                      <a:solidFill>
                        <a:srgbClr val="000000"/>
                      </a:solidFill>
                      <a:prstDash val="solid"/>
                      <a:round/>
                      <a:headEnd type="none" w="med" len="med"/>
                      <a:tailEnd type="none" w="med" len="med"/>
                    </a:lnB>
                    <a:solidFill>
                      <a:srgbClr val="255D8F"/>
                    </a:solidFill>
                  </a:tcPr>
                </a:tc>
                <a:tc>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1</a:t>
                      </a:r>
                    </a:p>
                  </a:txBody>
                  <a:tcPr marL="5518" marR="5518" marT="5518" marB="0" anchor="ctr">
                    <a:lnL>
                      <a:noFill/>
                    </a:lnL>
                    <a:lnR>
                      <a:noFill/>
                    </a:lnR>
                    <a:lnT>
                      <a:noFill/>
                    </a:lnT>
                    <a:lnB w="6350" cap="flat" cmpd="sng" algn="ctr">
                      <a:solidFill>
                        <a:srgbClr val="000000"/>
                      </a:solidFill>
                      <a:prstDash val="solid"/>
                      <a:round/>
                      <a:headEnd type="none" w="med" len="med"/>
                      <a:tailEnd type="none" w="med" len="med"/>
                    </a:lnB>
                    <a:solidFill>
                      <a:srgbClr val="255D8F"/>
                    </a:solidFill>
                  </a:tcPr>
                </a:tc>
                <a:tc>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1.5</a:t>
                      </a:r>
                    </a:p>
                  </a:txBody>
                  <a:tcPr marL="5518" marR="5518" marT="5518" marB="0" anchor="ctr">
                    <a:lnL>
                      <a:noFill/>
                    </a:lnL>
                    <a:lnR>
                      <a:noFill/>
                    </a:lnR>
                    <a:lnT>
                      <a:noFill/>
                    </a:lnT>
                    <a:lnB w="6350" cap="flat" cmpd="sng" algn="ctr">
                      <a:solidFill>
                        <a:srgbClr val="000000"/>
                      </a:solidFill>
                      <a:prstDash val="solid"/>
                      <a:round/>
                      <a:headEnd type="none" w="med" len="med"/>
                      <a:tailEnd type="none" w="med" len="med"/>
                    </a:lnB>
                    <a:solidFill>
                      <a:srgbClr val="255D8F"/>
                    </a:solidFill>
                  </a:tcPr>
                </a:tc>
                <a:tc>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2</a:t>
                      </a:r>
                    </a:p>
                  </a:txBody>
                  <a:tcPr marL="5518" marR="5518" marT="5518" marB="0" anchor="ctr">
                    <a:lnL>
                      <a:noFill/>
                    </a:lnL>
                    <a:lnR>
                      <a:noFill/>
                    </a:lnR>
                    <a:lnT>
                      <a:noFill/>
                    </a:lnT>
                    <a:lnB w="6350" cap="flat" cmpd="sng" algn="ctr">
                      <a:solidFill>
                        <a:srgbClr val="000000"/>
                      </a:solidFill>
                      <a:prstDash val="solid"/>
                      <a:round/>
                      <a:headEnd type="none" w="med" len="med"/>
                      <a:tailEnd type="none" w="med" len="med"/>
                    </a:lnB>
                    <a:solidFill>
                      <a:srgbClr val="255D8F"/>
                    </a:solidFill>
                  </a:tcPr>
                </a:tc>
                <a:extLst>
                  <a:ext uri="{0D108BD9-81ED-4DB2-BD59-A6C34878D82A}">
                    <a16:rowId xmlns:a16="http://schemas.microsoft.com/office/drawing/2014/main" val="934047818"/>
                  </a:ext>
                </a:extLst>
              </a:tr>
              <a:tr h="330899">
                <a:tc>
                  <a:txBody>
                    <a:bodyPr/>
                    <a:lstStyle/>
                    <a:p>
                      <a:pPr algn="l" rtl="0" fontAlgn="ctr"/>
                      <a:r>
                        <a:rPr lang="zh-HK" altLang="en-US" sz="1000" b="0" i="0" u="none" strike="noStrike" dirty="0">
                          <a:solidFill>
                            <a:srgbClr val="000000"/>
                          </a:solidFill>
                          <a:effectLst/>
                          <a:latin typeface="微軟正黑體" panose="020B0604030504040204" pitchFamily="34" charset="-120"/>
                          <a:ea typeface="微軟正黑體" panose="020B0604030504040204" pitchFamily="34" charset="-120"/>
                        </a:rPr>
                        <a:t>製冷能力 </a:t>
                      </a:r>
                      <a:r>
                        <a:rPr lang="tr-TR" sz="1000" b="0" i="0" u="none" strike="noStrike" dirty="0">
                          <a:solidFill>
                            <a:srgbClr val="000000"/>
                          </a:solidFill>
                          <a:effectLst/>
                          <a:latin typeface="微軟正黑體" panose="020B0604030504040204" pitchFamily="34" charset="-120"/>
                          <a:ea typeface="微軟正黑體" panose="020B0604030504040204" pitchFamily="34" charset="-120"/>
                        </a:rPr>
                        <a:t>Cooling Capacity</a:t>
                      </a:r>
                      <a:endParaRPr lang="en-US" sz="1000" b="0" i="0" u="none" strike="noStrike" dirty="0">
                        <a:solidFill>
                          <a:srgbClr val="000000"/>
                        </a:solidFill>
                        <a:effectLst/>
                        <a:latin typeface="微軟正黑體" panose="020B0604030504040204" pitchFamily="34" charset="-120"/>
                        <a:ea typeface="微軟正黑體" panose="020B0604030504040204" pitchFamily="34" charset="-120"/>
                      </a:endParaRPr>
                    </a:p>
                    <a:p>
                      <a:pPr algn="l" rtl="0" fontAlgn="ctr"/>
                      <a:r>
                        <a:rPr lang="tr-TR" sz="1000" b="0" i="0" u="none" strike="noStrike" dirty="0">
                          <a:solidFill>
                            <a:srgbClr val="000000"/>
                          </a:solidFill>
                          <a:effectLst/>
                          <a:latin typeface="微軟正黑體" panose="020B0604030504040204" pitchFamily="34" charset="-120"/>
                          <a:ea typeface="微軟正黑體" panose="020B0604030504040204" pitchFamily="34" charset="-120"/>
                        </a:rPr>
                        <a:t>( Btu/hr) </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HK" sz="1000" b="0" i="0" u="none" strike="noStrike">
                          <a:solidFill>
                            <a:srgbClr val="000000"/>
                          </a:solidFill>
                          <a:effectLst/>
                          <a:latin typeface="微軟正黑體" panose="020B0604030504040204" pitchFamily="34" charset="-120"/>
                          <a:ea typeface="微軟正黑體" panose="020B0604030504040204" pitchFamily="34" charset="-120"/>
                        </a:rPr>
                        <a:t>7700</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HK" sz="1000" b="0" i="0" u="none" strike="noStrike">
                          <a:solidFill>
                            <a:srgbClr val="000000"/>
                          </a:solidFill>
                          <a:effectLst/>
                          <a:latin typeface="微軟正黑體" panose="020B0604030504040204" pitchFamily="34" charset="-120"/>
                          <a:ea typeface="微軟正黑體" panose="020B0604030504040204" pitchFamily="34" charset="-120"/>
                        </a:rPr>
                        <a:t>9000</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HK" sz="1000" b="0" i="0" u="none" strike="noStrike">
                          <a:solidFill>
                            <a:srgbClr val="000000"/>
                          </a:solidFill>
                          <a:effectLst/>
                          <a:latin typeface="微軟正黑體" panose="020B0604030504040204" pitchFamily="34" charset="-120"/>
                          <a:ea typeface="微軟正黑體" panose="020B0604030504040204" pitchFamily="34" charset="-120"/>
                        </a:rPr>
                        <a:t>12000</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HK" sz="1000" b="0" i="0" u="none" strike="noStrike">
                          <a:solidFill>
                            <a:srgbClr val="000000"/>
                          </a:solidFill>
                          <a:effectLst/>
                          <a:latin typeface="微軟正黑體" panose="020B0604030504040204" pitchFamily="34" charset="-120"/>
                          <a:ea typeface="微軟正黑體" panose="020B0604030504040204" pitchFamily="34" charset="-120"/>
                        </a:rPr>
                        <a:t>18000</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220551"/>
                  </a:ext>
                </a:extLst>
              </a:tr>
              <a:tr h="165450">
                <a:tc>
                  <a:txBody>
                    <a:bodyPr/>
                    <a:lstStyle/>
                    <a:p>
                      <a:pPr algn="l" rtl="0" fontAlgn="ct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電源 </a:t>
                      </a:r>
                      <a:r>
                        <a:rPr lang="tr-TR" sz="1000" b="0" i="0" u="none" strike="noStrike">
                          <a:solidFill>
                            <a:srgbClr val="FFFFFF"/>
                          </a:solidFill>
                          <a:effectLst/>
                          <a:latin typeface="微軟正黑體" panose="020B0604030504040204" pitchFamily="34" charset="-120"/>
                          <a:ea typeface="微軟正黑體" panose="020B0604030504040204" pitchFamily="34" charset="-120"/>
                        </a:rPr>
                        <a:t>Power Supply</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255D8F"/>
                    </a:solidFill>
                  </a:tcPr>
                </a:tc>
                <a:tc rowSpan="2" gridSpan="4">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220V/ 1 Ph / 50Hz</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55D8F"/>
                    </a:solidFill>
                  </a:tcPr>
                </a:tc>
                <a:tc rowSpan="2" hMerge="1">
                  <a:txBody>
                    <a:bodyPr/>
                    <a:lstStyle/>
                    <a:p>
                      <a:endParaRPr lang="zh-HK" altLang="en-US"/>
                    </a:p>
                  </a:txBody>
                  <a:tcPr/>
                </a:tc>
                <a:tc rowSpan="2" hMerge="1">
                  <a:txBody>
                    <a:bodyPr/>
                    <a:lstStyle/>
                    <a:p>
                      <a:endParaRPr lang="zh-HK" altLang="en-US"/>
                    </a:p>
                  </a:txBody>
                  <a:tcPr/>
                </a:tc>
                <a:tc rowSpan="2" hMerge="1">
                  <a:txBody>
                    <a:bodyPr/>
                    <a:lstStyle/>
                    <a:p>
                      <a:endParaRPr lang="zh-HK" altLang="en-US"/>
                    </a:p>
                  </a:txBody>
                  <a:tcPr/>
                </a:tc>
                <a:extLst>
                  <a:ext uri="{0D108BD9-81ED-4DB2-BD59-A6C34878D82A}">
                    <a16:rowId xmlns:a16="http://schemas.microsoft.com/office/drawing/2014/main" val="2360029665"/>
                  </a:ext>
                </a:extLst>
              </a:tr>
              <a:tr h="165450">
                <a:tc>
                  <a:txBody>
                    <a:bodyPr/>
                    <a:lstStyle/>
                    <a:p>
                      <a:pPr algn="l"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 (V/Phase/Hz) </a:t>
                      </a:r>
                    </a:p>
                  </a:txBody>
                  <a:tcPr marL="5518" marR="5518" marT="55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255D8F"/>
                    </a:solidFill>
                  </a:tcPr>
                </a:tc>
                <a:tc gridSpan="4" vMerge="1">
                  <a:txBody>
                    <a:bodyPr/>
                    <a:lstStyle/>
                    <a:p>
                      <a:endParaRPr lang="zh-HK" altLang="en-US"/>
                    </a:p>
                  </a:txBody>
                  <a:tcPr/>
                </a:tc>
                <a:tc hMerge="1" vMerge="1">
                  <a:txBody>
                    <a:bodyPr/>
                    <a:lstStyle/>
                    <a:p>
                      <a:endParaRPr lang="zh-HK" altLang="en-US"/>
                    </a:p>
                  </a:txBody>
                  <a:tcPr/>
                </a:tc>
                <a:tc hMerge="1" vMerge="1">
                  <a:txBody>
                    <a:bodyPr/>
                    <a:lstStyle/>
                    <a:p>
                      <a:endParaRPr lang="zh-HK" altLang="en-US"/>
                    </a:p>
                  </a:txBody>
                  <a:tcPr/>
                </a:tc>
                <a:tc hMerge="1" vMerge="1">
                  <a:txBody>
                    <a:bodyPr/>
                    <a:lstStyle/>
                    <a:p>
                      <a:endParaRPr lang="zh-HK" altLang="en-US"/>
                    </a:p>
                  </a:txBody>
                  <a:tcPr/>
                </a:tc>
                <a:extLst>
                  <a:ext uri="{0D108BD9-81ED-4DB2-BD59-A6C34878D82A}">
                    <a16:rowId xmlns:a16="http://schemas.microsoft.com/office/drawing/2014/main" val="616553613"/>
                  </a:ext>
                </a:extLst>
              </a:tr>
              <a:tr h="330899">
                <a:tc>
                  <a:txBody>
                    <a:bodyPr/>
                    <a:lstStyle/>
                    <a:p>
                      <a:pPr algn="l"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UVC LED </a:t>
                      </a:r>
                      <a:r>
                        <a:rPr lang="zh-HK" altLang="en-US" sz="1000" b="0" i="0" u="none" strike="noStrike">
                          <a:solidFill>
                            <a:srgbClr val="000000"/>
                          </a:solidFill>
                          <a:effectLst/>
                          <a:latin typeface="微軟正黑體" panose="020B0604030504040204" pitchFamily="34" charset="-120"/>
                          <a:ea typeface="微軟正黑體" panose="020B0604030504040204" pitchFamily="34" charset="-120"/>
                        </a:rPr>
                        <a:t>淨化裝置 </a:t>
                      </a:r>
                      <a:br>
                        <a:rPr lang="zh-HK" altLang="en-US" sz="1000" b="0" i="0" u="none" strike="noStrike">
                          <a:solidFill>
                            <a:srgbClr val="000000"/>
                          </a:solidFill>
                          <a:effectLst/>
                          <a:latin typeface="微軟正黑體" panose="020B0604030504040204" pitchFamily="34" charset="-120"/>
                          <a:ea typeface="微軟正黑體" panose="020B0604030504040204" pitchFamily="34" charset="-120"/>
                        </a:rPr>
                      </a:br>
                      <a:r>
                        <a:rPr lang="tr-TR" sz="1000" b="0" i="0" u="none" strike="noStrike">
                          <a:solidFill>
                            <a:srgbClr val="000000"/>
                          </a:solidFill>
                          <a:effectLst/>
                          <a:latin typeface="微軟正黑體" panose="020B0604030504040204" pitchFamily="34" charset="-120"/>
                          <a:ea typeface="微軟正黑體" panose="020B0604030504040204" pitchFamily="34" charset="-120"/>
                        </a:rPr>
                        <a:t>UVC LED Air Purifying Device</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No</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821684"/>
                  </a:ext>
                </a:extLst>
              </a:tr>
              <a:tr h="330899">
                <a:tc>
                  <a:txBody>
                    <a:bodyPr/>
                    <a:lstStyle/>
                    <a:p>
                      <a:pPr algn="l"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WIFI </a:t>
                      </a: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遙控連接 </a:t>
                      </a:r>
                      <a:b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br>
                      <a:r>
                        <a:rPr lang="tr-TR" sz="1000" b="0" i="0" u="none" strike="noStrike">
                          <a:solidFill>
                            <a:srgbClr val="FFFFFF"/>
                          </a:solidFill>
                          <a:effectLst/>
                          <a:latin typeface="微軟正黑體" panose="020B0604030504040204" pitchFamily="34" charset="-120"/>
                          <a:ea typeface="微軟正黑體" panose="020B0604030504040204" pitchFamily="34" charset="-120"/>
                        </a:rPr>
                        <a:t>WIFI Connection</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No</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4046416070"/>
                  </a:ext>
                </a:extLst>
              </a:tr>
              <a:tr h="330899">
                <a:tc>
                  <a:txBody>
                    <a:bodyPr/>
                    <a:lstStyle/>
                    <a:p>
                      <a:pPr algn="l" rtl="0" fontAlgn="ctr"/>
                      <a:r>
                        <a:rPr lang="zh-HK" altLang="en-US" sz="1000" b="0" i="0" u="none" strike="noStrike">
                          <a:solidFill>
                            <a:srgbClr val="000000"/>
                          </a:solidFill>
                          <a:effectLst/>
                          <a:latin typeface="微軟正黑體" panose="020B0604030504040204" pitchFamily="34" charset="-120"/>
                          <a:ea typeface="微軟正黑體" panose="020B0604030504040204" pitchFamily="34" charset="-120"/>
                        </a:rPr>
                        <a:t>直流變頻雙摩打</a:t>
                      </a:r>
                      <a:br>
                        <a:rPr lang="zh-HK" altLang="en-US" sz="1000" b="0" i="0" u="none" strike="noStrike">
                          <a:solidFill>
                            <a:srgbClr val="000000"/>
                          </a:solidFill>
                          <a:effectLst/>
                          <a:latin typeface="微軟正黑體" panose="020B0604030504040204" pitchFamily="34" charset="-120"/>
                          <a:ea typeface="微軟正黑體" panose="020B0604030504040204" pitchFamily="34" charset="-120"/>
                        </a:rPr>
                      </a:br>
                      <a:r>
                        <a:rPr lang="tr-TR" sz="1000" b="0" i="0" u="none" strike="noStrike">
                          <a:solidFill>
                            <a:srgbClr val="000000"/>
                          </a:solidFill>
                          <a:effectLst/>
                          <a:latin typeface="微軟正黑體" panose="020B0604030504040204" pitchFamily="34" charset="-120"/>
                          <a:ea typeface="微軟正黑體" panose="020B0604030504040204" pitchFamily="34" charset="-120"/>
                        </a:rPr>
                        <a:t>Dual Current Inverter Fan</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Yes</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000" b="0" i="0" u="none" strike="noStrike">
                          <a:solidFill>
                            <a:srgbClr val="000000"/>
                          </a:solidFill>
                          <a:effectLst/>
                          <a:latin typeface="微軟正黑體" panose="020B0604030504040204" pitchFamily="34" charset="-120"/>
                          <a:ea typeface="微軟正黑體" panose="020B0604030504040204" pitchFamily="34" charset="-120"/>
                        </a:rPr>
                        <a:t>No</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56216"/>
                  </a:ext>
                </a:extLst>
              </a:tr>
              <a:tr h="165450">
                <a:tc>
                  <a:txBody>
                    <a:bodyPr/>
                    <a:lstStyle/>
                    <a:p>
                      <a:pPr algn="l" rtl="0" fontAlgn="ct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輸入電量</a:t>
                      </a:r>
                    </a:p>
                  </a:txBody>
                  <a:tcPr marL="5518" marR="5518" marT="5518" marB="0" anchor="ctr">
                    <a:lnL>
                      <a:noFill/>
                    </a:lnL>
                    <a:lnR>
                      <a:noFill/>
                    </a:lnR>
                    <a:lnT w="6350" cap="flat" cmpd="sng" algn="ctr">
                      <a:solidFill>
                        <a:srgbClr val="000000"/>
                      </a:solidFill>
                      <a:prstDash val="solid"/>
                      <a:round/>
                      <a:headEnd type="none" w="med" len="med"/>
                      <a:tailEnd type="none" w="med" len="med"/>
                    </a:lnT>
                    <a:lnB>
                      <a:noFill/>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626</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726</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1210</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1400</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580754399"/>
                  </a:ext>
                </a:extLst>
              </a:tr>
              <a:tr h="165450">
                <a:tc>
                  <a:txBody>
                    <a:bodyPr/>
                    <a:lstStyle/>
                    <a:p>
                      <a:pPr algn="l"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Power Input (W) </a:t>
                      </a:r>
                    </a:p>
                  </a:txBody>
                  <a:tcPr marL="5518" marR="5518" marT="5518" marB="0" anchor="ctr">
                    <a:lnL>
                      <a:noFill/>
                    </a:lnL>
                    <a:lnR>
                      <a:noFill/>
                    </a:lnR>
                    <a:lnT>
                      <a:noFill/>
                    </a:lnT>
                    <a:lnB w="6350" cap="flat" cmpd="sng" algn="ctr">
                      <a:solidFill>
                        <a:srgbClr val="000000"/>
                      </a:solidFill>
                      <a:prstDash val="solid"/>
                      <a:round/>
                      <a:headEnd type="none" w="med" len="med"/>
                      <a:tailEnd type="none" w="med" len="med"/>
                    </a:lnB>
                    <a:solidFill>
                      <a:srgbClr val="366092"/>
                    </a:solidFill>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extLst>
                  <a:ext uri="{0D108BD9-81ED-4DB2-BD59-A6C34878D82A}">
                    <a16:rowId xmlns:a16="http://schemas.microsoft.com/office/drawing/2014/main" val="895278301"/>
                  </a:ext>
                </a:extLst>
              </a:tr>
              <a:tr h="165450">
                <a:tc>
                  <a:txBody>
                    <a:bodyPr/>
                    <a:lstStyle/>
                    <a:p>
                      <a:pPr algn="l" rtl="0" fontAlgn="ctr"/>
                      <a:r>
                        <a:rPr lang="zh-HK" altLang="en-US" sz="1000" b="0" i="0" u="none" strike="noStrike">
                          <a:effectLst/>
                          <a:latin typeface="微軟正黑體" panose="020B0604030504040204" pitchFamily="34" charset="-120"/>
                          <a:ea typeface="微軟正黑體" panose="020B0604030504040204" pitchFamily="34" charset="-120"/>
                        </a:rPr>
                        <a:t>電流</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2.84</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3.5</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5.6</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6.16</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4812416"/>
                  </a:ext>
                </a:extLst>
              </a:tr>
              <a:tr h="165450">
                <a:tc>
                  <a:txBody>
                    <a:bodyPr/>
                    <a:lstStyle/>
                    <a:p>
                      <a:pPr algn="l" rtl="0" fontAlgn="ctr"/>
                      <a:r>
                        <a:rPr lang="tr-TR" sz="1000" b="0" i="0" u="none" strike="noStrike">
                          <a:effectLst/>
                          <a:latin typeface="微軟正黑體" panose="020B0604030504040204" pitchFamily="34" charset="-120"/>
                          <a:ea typeface="微軟正黑體" panose="020B0604030504040204" pitchFamily="34" charset="-120"/>
                        </a:rPr>
                        <a:t>Operating Current (A) </a:t>
                      </a:r>
                    </a:p>
                  </a:txBody>
                  <a:tcPr marL="5518" marR="5518" marT="55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extLst>
                  <a:ext uri="{0D108BD9-81ED-4DB2-BD59-A6C34878D82A}">
                    <a16:rowId xmlns:a16="http://schemas.microsoft.com/office/drawing/2014/main" val="4000348622"/>
                  </a:ext>
                </a:extLst>
              </a:tr>
              <a:tr h="165450">
                <a:tc>
                  <a:txBody>
                    <a:bodyPr/>
                    <a:lstStyle/>
                    <a:p>
                      <a:pPr algn="l" rtl="0" fontAlgn="ct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環保雪種 </a:t>
                      </a:r>
                      <a:r>
                        <a:rPr lang="tr-TR" sz="1000" b="0" i="0" u="none" strike="noStrike">
                          <a:solidFill>
                            <a:srgbClr val="FFFFFF"/>
                          </a:solidFill>
                          <a:effectLst/>
                          <a:latin typeface="微軟正黑體" panose="020B0604030504040204" pitchFamily="34" charset="-120"/>
                          <a:ea typeface="微軟正黑體" panose="020B0604030504040204" pitchFamily="34" charset="-120"/>
                        </a:rPr>
                        <a:t>Refrigerant</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gridSpan="4">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R32</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extLst>
                  <a:ext uri="{0D108BD9-81ED-4DB2-BD59-A6C34878D82A}">
                    <a16:rowId xmlns:a16="http://schemas.microsoft.com/office/drawing/2014/main" val="1952176154"/>
                  </a:ext>
                </a:extLst>
              </a:tr>
              <a:tr h="165450">
                <a:tc>
                  <a:txBody>
                    <a:bodyPr/>
                    <a:lstStyle/>
                    <a:p>
                      <a:pPr algn="l" rtl="0" fontAlgn="ctr"/>
                      <a:r>
                        <a:rPr lang="zh-HK" altLang="en-US" sz="1000" b="0" i="0" u="none" strike="noStrike">
                          <a:effectLst/>
                          <a:latin typeface="微軟正黑體" panose="020B0604030504040204" pitchFamily="34" charset="-120"/>
                          <a:ea typeface="微軟正黑體" panose="020B0604030504040204" pitchFamily="34" charset="-120"/>
                        </a:rPr>
                        <a:t>空氣流量</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353</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353</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374</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774</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335566"/>
                  </a:ext>
                </a:extLst>
              </a:tr>
              <a:tr h="353720">
                <a:tc>
                  <a:txBody>
                    <a:bodyPr/>
                    <a:lstStyle/>
                    <a:p>
                      <a:pPr algn="l" rtl="0" fontAlgn="ctr"/>
                      <a:r>
                        <a:rPr lang="tr-TR" sz="1000" b="0" i="0" u="none" strike="noStrike">
                          <a:effectLst/>
                          <a:latin typeface="微軟正黑體" panose="020B0604030504040204" pitchFamily="34" charset="-120"/>
                          <a:ea typeface="微軟正黑體" panose="020B0604030504040204" pitchFamily="34" charset="-120"/>
                        </a:rPr>
                        <a:t>Airflow Volume                     (m</a:t>
                      </a:r>
                      <a:r>
                        <a:rPr lang="tr-TR" sz="1000" b="0" i="0" u="none" strike="noStrike" baseline="30000">
                          <a:effectLst/>
                          <a:latin typeface="微軟正黑體" panose="020B0604030504040204" pitchFamily="34" charset="-120"/>
                          <a:ea typeface="微軟正黑體" panose="020B0604030504040204" pitchFamily="34" charset="-120"/>
                        </a:rPr>
                        <a:t>3</a:t>
                      </a:r>
                      <a:r>
                        <a:rPr lang="tr-TR" sz="1000" b="0" i="0" u="none" strike="noStrike">
                          <a:effectLst/>
                          <a:latin typeface="微軟正黑體" panose="020B0604030504040204" pitchFamily="34" charset="-120"/>
                          <a:ea typeface="微軟正黑體" panose="020B0604030504040204" pitchFamily="34" charset="-120"/>
                        </a:rPr>
                        <a:t>/hr)</a:t>
                      </a:r>
                    </a:p>
                  </a:txBody>
                  <a:tcPr marL="5518" marR="5518" marT="55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extLst>
                  <a:ext uri="{0D108BD9-81ED-4DB2-BD59-A6C34878D82A}">
                    <a16:rowId xmlns:a16="http://schemas.microsoft.com/office/drawing/2014/main" val="2839094227"/>
                  </a:ext>
                </a:extLst>
              </a:tr>
              <a:tr h="165450">
                <a:tc>
                  <a:txBody>
                    <a:bodyPr/>
                    <a:lstStyle/>
                    <a:p>
                      <a:pPr algn="l" rtl="0" fontAlgn="ctr"/>
                      <a:r>
                        <a:rPr lang="zh-HK" altLang="en-US" sz="1000" b="0" i="0" u="none" strike="noStrike">
                          <a:solidFill>
                            <a:srgbClr val="FFFFFF"/>
                          </a:solidFill>
                          <a:effectLst/>
                          <a:latin typeface="微軟正黑體" panose="020B0604030504040204" pitchFamily="34" charset="-120"/>
                          <a:ea typeface="微軟正黑體" panose="020B0604030504040204" pitchFamily="34" charset="-120"/>
                        </a:rPr>
                        <a:t>體積 </a:t>
                      </a:r>
                      <a:r>
                        <a:rPr lang="tr-TR" sz="1000" b="0" i="0" u="none" strike="noStrike">
                          <a:solidFill>
                            <a:srgbClr val="FFFFFF"/>
                          </a:solidFill>
                          <a:effectLst/>
                          <a:latin typeface="微軟正黑體" panose="020B0604030504040204" pitchFamily="34" charset="-120"/>
                          <a:ea typeface="微軟正黑體" panose="020B0604030504040204" pitchFamily="34" charset="-120"/>
                        </a:rPr>
                        <a:t>Dimension  </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66092"/>
                    </a:solidFill>
                  </a:tcPr>
                </a:tc>
                <a:tc rowSpan="2" gridSpan="3">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350 x 450.6 x 675 </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hMerge="1">
                  <a:txBody>
                    <a:bodyPr/>
                    <a:lstStyle/>
                    <a:p>
                      <a:endParaRPr lang="zh-HK" altLang="en-US"/>
                    </a:p>
                  </a:txBody>
                  <a:tcPr/>
                </a:tc>
                <a:tc rowSpan="2" hMerge="1">
                  <a:txBody>
                    <a:bodyPr/>
                    <a:lstStyle/>
                    <a:p>
                      <a:endParaRPr lang="zh-HK" altLang="en-US"/>
                    </a:p>
                  </a:txBody>
                  <a:tcPr/>
                </a:tc>
                <a:tc rowSpan="2">
                  <a:txBody>
                    <a:bodyPr/>
                    <a:lstStyle/>
                    <a:p>
                      <a:pPr algn="ctr" rtl="0" fontAlgn="ctr"/>
                      <a:r>
                        <a:rPr lang="tr-TR" sz="1000" b="0" i="0" u="none" strike="noStrike">
                          <a:solidFill>
                            <a:srgbClr val="FFFFFF"/>
                          </a:solidFill>
                          <a:effectLst/>
                          <a:latin typeface="微軟正黑體" panose="020B0604030504040204" pitchFamily="34" charset="-120"/>
                          <a:ea typeface="微軟正黑體" panose="020B0604030504040204" pitchFamily="34" charset="-120"/>
                        </a:rPr>
                        <a:t>428 x 660 x 780 </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3016428926"/>
                  </a:ext>
                </a:extLst>
              </a:tr>
              <a:tr h="165450">
                <a:tc>
                  <a:txBody>
                    <a:bodyPr/>
                    <a:lstStyle/>
                    <a:p>
                      <a:pPr algn="l" rtl="0" fontAlgn="ctr"/>
                      <a:r>
                        <a:rPr lang="pl-PL" sz="1000" b="0" i="0" u="none" strike="noStrike">
                          <a:solidFill>
                            <a:srgbClr val="FFFFFF"/>
                          </a:solidFill>
                          <a:effectLst/>
                          <a:latin typeface="微軟正黑體" panose="020B0604030504040204" pitchFamily="34" charset="-120"/>
                          <a:ea typeface="微軟正黑體" panose="020B0604030504040204" pitchFamily="34" charset="-120"/>
                        </a:rPr>
                        <a:t>H x W x D (mm) </a:t>
                      </a:r>
                    </a:p>
                  </a:txBody>
                  <a:tcPr marL="5518" marR="5518" marT="55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66092"/>
                    </a:solidFill>
                  </a:tcPr>
                </a:tc>
                <a:tc gridSpan="3" vMerge="1">
                  <a:txBody>
                    <a:bodyPr/>
                    <a:lstStyle/>
                    <a:p>
                      <a:endParaRPr lang="zh-HK" altLang="en-US"/>
                    </a:p>
                  </a:txBody>
                  <a:tcPr/>
                </a:tc>
                <a:tc hMerge="1" vMerge="1">
                  <a:txBody>
                    <a:bodyPr/>
                    <a:lstStyle/>
                    <a:p>
                      <a:endParaRPr lang="zh-HK" altLang="en-US"/>
                    </a:p>
                  </a:txBody>
                  <a:tcPr/>
                </a:tc>
                <a:tc hMerge="1" vMerge="1">
                  <a:txBody>
                    <a:bodyPr/>
                    <a:lstStyle/>
                    <a:p>
                      <a:endParaRPr lang="zh-HK" altLang="en-US"/>
                    </a:p>
                  </a:txBody>
                  <a:tcPr/>
                </a:tc>
                <a:tc vMerge="1">
                  <a:txBody>
                    <a:bodyPr/>
                    <a:lstStyle/>
                    <a:p>
                      <a:endParaRPr lang="zh-HK" altLang="en-US"/>
                    </a:p>
                  </a:txBody>
                  <a:tcPr/>
                </a:tc>
                <a:extLst>
                  <a:ext uri="{0D108BD9-81ED-4DB2-BD59-A6C34878D82A}">
                    <a16:rowId xmlns:a16="http://schemas.microsoft.com/office/drawing/2014/main" val="4188732693"/>
                  </a:ext>
                </a:extLst>
              </a:tr>
              <a:tr h="165450">
                <a:tc>
                  <a:txBody>
                    <a:bodyPr/>
                    <a:lstStyle/>
                    <a:p>
                      <a:pPr algn="l" rtl="0" fontAlgn="ctr"/>
                      <a:r>
                        <a:rPr lang="zh-TW" altLang="en-US" sz="1000" b="0" i="0" u="none" strike="noStrike">
                          <a:effectLst/>
                          <a:latin typeface="微軟正黑體" panose="020B0604030504040204" pitchFamily="34" charset="-120"/>
                          <a:ea typeface="微軟正黑體" panose="020B0604030504040204" pitchFamily="34" charset="-120"/>
                        </a:rPr>
                        <a:t>能源標籤級別</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1</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1</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2</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rtl="0" fontAlgn="ctr"/>
                      <a:r>
                        <a:rPr lang="en-US" altLang="zh-HK" sz="1000" b="0" i="0" u="none" strike="noStrike">
                          <a:effectLst/>
                          <a:latin typeface="微軟正黑體" panose="020B0604030504040204" pitchFamily="34" charset="-120"/>
                          <a:ea typeface="微軟正黑體" panose="020B0604030504040204" pitchFamily="34" charset="-120"/>
                        </a:rPr>
                        <a:t>1</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1757772"/>
                  </a:ext>
                </a:extLst>
              </a:tr>
              <a:tr h="165450">
                <a:tc>
                  <a:txBody>
                    <a:bodyPr/>
                    <a:lstStyle/>
                    <a:p>
                      <a:pPr algn="l" rtl="0" fontAlgn="ctr"/>
                      <a:r>
                        <a:rPr lang="tr-TR" sz="1000" b="0" i="0" u="none" strike="noStrike">
                          <a:effectLst/>
                          <a:latin typeface="微軟正黑體" panose="020B0604030504040204" pitchFamily="34" charset="-120"/>
                          <a:ea typeface="微軟正黑體" panose="020B0604030504040204" pitchFamily="34" charset="-120"/>
                        </a:rPr>
                        <a:t>Energy Label</a:t>
                      </a:r>
                    </a:p>
                  </a:txBody>
                  <a:tcPr marL="5518" marR="5518" marT="55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extLst>
                  <a:ext uri="{0D108BD9-81ED-4DB2-BD59-A6C34878D82A}">
                    <a16:rowId xmlns:a16="http://schemas.microsoft.com/office/drawing/2014/main" val="2119929847"/>
                  </a:ext>
                </a:extLst>
              </a:tr>
              <a:tr h="165450">
                <a:tc>
                  <a:txBody>
                    <a:bodyPr/>
                    <a:lstStyle/>
                    <a:p>
                      <a:pPr algn="l" rtl="0" fontAlgn="ctr"/>
                      <a:r>
                        <a:rPr lang="zh-TW" altLang="en-US" sz="1000" b="0" i="0" u="none" strike="noStrike">
                          <a:solidFill>
                            <a:srgbClr val="FFFFFF"/>
                          </a:solidFill>
                          <a:effectLst/>
                          <a:latin typeface="微軟正黑體" panose="020B0604030504040204" pitchFamily="34" charset="-120"/>
                          <a:ea typeface="微軟正黑體" panose="020B0604030504040204" pitchFamily="34" charset="-120"/>
                        </a:rPr>
                        <a:t>淨重（公斤）</a:t>
                      </a:r>
                    </a:p>
                  </a:txBody>
                  <a:tcPr marL="5518" marR="5518" marT="551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31.9</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31.9</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31.9</a:t>
                      </a:r>
                    </a:p>
                  </a:txBody>
                  <a:tcPr marL="5518" marR="5518" marT="55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rowSpan="2">
                  <a:txBody>
                    <a:bodyPr/>
                    <a:lstStyle/>
                    <a:p>
                      <a:pPr algn="ctr" rtl="0" fontAlgn="ctr"/>
                      <a:r>
                        <a:rPr lang="en-US" altLang="zh-HK" sz="1000" b="0" i="0" u="none" strike="noStrike">
                          <a:solidFill>
                            <a:srgbClr val="FFFFFF"/>
                          </a:solidFill>
                          <a:effectLst/>
                          <a:latin typeface="微軟正黑體" panose="020B0604030504040204" pitchFamily="34" charset="-120"/>
                          <a:ea typeface="微軟正黑體" panose="020B0604030504040204" pitchFamily="34" charset="-120"/>
                        </a:rPr>
                        <a:t>55.2</a:t>
                      </a:r>
                    </a:p>
                  </a:txBody>
                  <a:tcPr marL="5518" marR="5518" marT="551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750949278"/>
                  </a:ext>
                </a:extLst>
              </a:tr>
              <a:tr h="165450">
                <a:tc>
                  <a:txBody>
                    <a:bodyPr/>
                    <a:lstStyle/>
                    <a:p>
                      <a:pPr algn="l" rtl="0" fontAlgn="ctr"/>
                      <a:r>
                        <a:rPr lang="tr-TR" sz="1000" b="0" i="0" u="none" strike="noStrike" dirty="0">
                          <a:solidFill>
                            <a:srgbClr val="FFFFFF"/>
                          </a:solidFill>
                          <a:effectLst/>
                          <a:latin typeface="微軟正黑體" panose="020B0604030504040204" pitchFamily="34" charset="-120"/>
                          <a:ea typeface="微軟正黑體" panose="020B0604030504040204" pitchFamily="34" charset="-120"/>
                        </a:rPr>
                        <a:t>Net Weight (kg) </a:t>
                      </a:r>
                    </a:p>
                  </a:txBody>
                  <a:tcPr marL="5518" marR="5518" marT="551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66092"/>
                    </a:solidFill>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tc vMerge="1">
                  <a:txBody>
                    <a:bodyPr/>
                    <a:lstStyle/>
                    <a:p>
                      <a:endParaRPr lang="zh-HK" altLang="en-US"/>
                    </a:p>
                  </a:txBody>
                  <a:tcPr/>
                </a:tc>
                <a:extLst>
                  <a:ext uri="{0D108BD9-81ED-4DB2-BD59-A6C34878D82A}">
                    <a16:rowId xmlns:a16="http://schemas.microsoft.com/office/drawing/2014/main" val="3339912960"/>
                  </a:ext>
                </a:extLst>
              </a:tr>
            </a:tbl>
          </a:graphicData>
        </a:graphic>
      </p:graphicFrame>
      <p:sp>
        <p:nvSpPr>
          <p:cNvPr id="2" name="Text Box 10">
            <a:extLst>
              <a:ext uri="{FF2B5EF4-FFF2-40B4-BE49-F238E27FC236}">
                <a16:creationId xmlns:a16="http://schemas.microsoft.com/office/drawing/2014/main" id="{05458D29-80FB-5CF4-B41D-B6194319E031}"/>
              </a:ext>
            </a:extLst>
          </p:cNvPr>
          <p:cNvSpPr txBox="1">
            <a:spLocks noChangeArrowheads="1"/>
          </p:cNvSpPr>
          <p:nvPr/>
        </p:nvSpPr>
        <p:spPr bwMode="auto">
          <a:xfrm>
            <a:off x="468842" y="8985448"/>
            <a:ext cx="6327826" cy="369332"/>
          </a:xfrm>
          <a:prstGeom prst="rect">
            <a:avLst/>
          </a:prstGeom>
          <a:noFill/>
          <a:ln>
            <a:noFill/>
          </a:ln>
        </p:spPr>
        <p:txBody>
          <a:bodyPr wrap="square" lIns="91440" tIns="45720" rIns="91440" bIns="45720" anchor="t">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900" dirty="0">
                <a:solidFill>
                  <a:srgbClr val="4D4D4D"/>
                </a:solidFill>
                <a:latin typeface="+mj-lt"/>
                <a:ea typeface="微軟正黑體"/>
              </a:rPr>
              <a:t>#</a:t>
            </a:r>
            <a:r>
              <a:rPr lang="zh-TW" altLang="en-US" sz="900" dirty="0">
                <a:solidFill>
                  <a:srgbClr val="4D4D4D"/>
                </a:solidFill>
                <a:latin typeface="+mj-lt"/>
                <a:ea typeface="微軟正黑體"/>
              </a:rPr>
              <a:t>因冷氣機採用屬輕度易燃的</a:t>
            </a:r>
            <a:r>
              <a:rPr lang="en-US" altLang="zh-TW" sz="900" dirty="0">
                <a:solidFill>
                  <a:srgbClr val="4D4D4D"/>
                </a:solidFill>
                <a:latin typeface="+mj-lt"/>
                <a:ea typeface="微軟正黑體"/>
              </a:rPr>
              <a:t>R32</a:t>
            </a:r>
            <a:r>
              <a:rPr lang="zh-TW" altLang="en-US" sz="900" dirty="0">
                <a:solidFill>
                  <a:srgbClr val="4D4D4D"/>
                </a:solidFill>
                <a:latin typeface="+mj-lt"/>
                <a:ea typeface="微軟正黑體"/>
              </a:rPr>
              <a:t>雪種，所以該產品的安裝需符合產品說明書的房間最小面積及安裝高度下限要求及使用限制</a:t>
            </a:r>
            <a:r>
              <a:rPr lang="en-US" altLang="zh-TW" sz="900" dirty="0">
                <a:solidFill>
                  <a:srgbClr val="4D4D4D"/>
                </a:solidFill>
                <a:latin typeface="+mj-lt"/>
                <a:ea typeface="微軟正黑體"/>
              </a:rPr>
              <a:t>. </a:t>
            </a:r>
            <a:r>
              <a:rPr lang="zh-TW" altLang="en-US" sz="900" dirty="0">
                <a:solidFill>
                  <a:srgbClr val="4D4D4D"/>
                </a:solidFill>
                <a:latin typeface="+mj-lt"/>
                <a:ea typeface="微軟正黑體"/>
              </a:rPr>
              <a:t>冷氣機的安裝以及維修需由供應商，授權代理商或受過專業訓練的技術人員進行依照指定的要求及使用限制進行</a:t>
            </a:r>
            <a:endParaRPr lang="en-US" altLang="zh-TW" sz="900" dirty="0">
              <a:solidFill>
                <a:srgbClr val="4D4D4D"/>
              </a:solidFill>
              <a:latin typeface="+mj-lt"/>
              <a:ea typeface="微軟正黑體"/>
            </a:endParaRPr>
          </a:p>
        </p:txBody>
      </p:sp>
      <p:pic>
        <p:nvPicPr>
          <p:cNvPr id="4" name="Picture 6">
            <a:extLst>
              <a:ext uri="{FF2B5EF4-FFF2-40B4-BE49-F238E27FC236}">
                <a16:creationId xmlns:a16="http://schemas.microsoft.com/office/drawing/2014/main" id="{377B6248-ADF7-9465-D1EF-89D647B43DC8}"/>
              </a:ext>
            </a:extLst>
          </p:cNvPr>
          <p:cNvPicPr>
            <a:picLocks noChangeAspect="1"/>
          </p:cNvPicPr>
          <p:nvPr/>
        </p:nvPicPr>
        <p:blipFill>
          <a:blip r:embed="rId7"/>
          <a:stretch>
            <a:fillRect/>
          </a:stretch>
        </p:blipFill>
        <p:spPr>
          <a:xfrm>
            <a:off x="260873" y="9088744"/>
            <a:ext cx="243715" cy="228984"/>
          </a:xfrm>
          <a:prstGeom prst="rect">
            <a:avLst/>
          </a:prstGeom>
        </p:spPr>
      </p:pic>
    </p:spTree>
  </p:cSld>
  <p:clrMapOvr>
    <a:masterClrMapping/>
  </p:clrMapOvr>
</p:sld>
</file>

<file path=ppt/theme/theme1.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3E0ABEC2107948A5E707BECE4D45D3" ma:contentTypeVersion="14" ma:contentTypeDescription="Create a new document." ma:contentTypeScope="" ma:versionID="c4e93e32f5ba379b7e3926c7c67dee79">
  <xsd:schema xmlns:xsd="http://www.w3.org/2001/XMLSchema" xmlns:xs="http://www.w3.org/2001/XMLSchema" xmlns:p="http://schemas.microsoft.com/office/2006/metadata/properties" xmlns:ns2="e45626b6-1dd9-415e-987e-7d41aac357af" xmlns:ns3="1f831469-2ae5-44a4-9420-69d5743cd29a" targetNamespace="http://schemas.microsoft.com/office/2006/metadata/properties" ma:root="true" ma:fieldsID="582f3baca518bbf9bcba5934f19f8926" ns2:_="" ns3:_="">
    <xsd:import namespace="e45626b6-1dd9-415e-987e-7d41aac357af"/>
    <xsd:import namespace="1f831469-2ae5-44a4-9420-69d5743cd2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626b6-1dd9-415e-987e-7d41aac35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dd555ea-06cc-4a79-b358-359531bcbb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831469-2ae5-44a4-9420-69d5743cd2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0969746-be9f-4236-98e1-8e0c26cab04e}" ma:internalName="TaxCatchAll" ma:showField="CatchAllData" ma:web="1f831469-2ae5-44a4-9420-69d5743cd2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831469-2ae5-44a4-9420-69d5743cd29a" xsi:nil="true"/>
    <lcf76f155ced4ddcb4097134ff3c332f xmlns="e45626b6-1dd9-415e-987e-7d41aac357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A9B4F2-931A-4430-938C-C16DE697E939}"/>
</file>

<file path=customXml/itemProps2.xml><?xml version="1.0" encoding="utf-8"?>
<ds:datastoreItem xmlns:ds="http://schemas.openxmlformats.org/officeDocument/2006/customXml" ds:itemID="{E12EE347-9C7C-4293-8193-B01944417956}">
  <ds:schemaRefs>
    <ds:schemaRef ds:uri="http://schemas.microsoft.com/sharepoint/v3/contenttype/forms"/>
  </ds:schemaRefs>
</ds:datastoreItem>
</file>

<file path=customXml/itemProps3.xml><?xml version="1.0" encoding="utf-8"?>
<ds:datastoreItem xmlns:ds="http://schemas.openxmlformats.org/officeDocument/2006/customXml" ds:itemID="{ACD10134-C774-424B-B45A-E9F378D371B2}">
  <ds:schemaRefs>
    <ds:schemaRef ds:uri="1ae0c958-70ea-4330-abd7-35916b8f1e1f"/>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5bc61d18-2f40-484d-b0c2-3a771a89ddb8"/>
    <ds:schemaRef ds:uri="246d574a-c907-4079-9140-86db767176d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5232</TotalTime>
  <Words>383</Words>
  <Application>Microsoft Office PowerPoint</Application>
  <PresentationFormat>A4 紙張 (210x297 公釐)</PresentationFormat>
  <Paragraphs>90</Paragraphs>
  <Slides>1</Slides>
  <Notes>0</Notes>
  <HiddenSlides>0</HiddenSlides>
  <MMClips>0</MMClips>
  <ScaleCrop>false</ScaleCrop>
  <HeadingPairs>
    <vt:vector size="8" baseType="variant">
      <vt:variant>
        <vt:lpstr>使用字型</vt:lpstr>
      </vt:variant>
      <vt:variant>
        <vt:i4>2</vt:i4>
      </vt:variant>
      <vt:variant>
        <vt:lpstr>佈景主題</vt:lpstr>
      </vt:variant>
      <vt:variant>
        <vt:i4>1</vt:i4>
      </vt:variant>
      <vt:variant>
        <vt:lpstr>內嵌 OLE 伺服程式</vt:lpstr>
      </vt:variant>
      <vt:variant>
        <vt:i4>1</vt:i4>
      </vt:variant>
      <vt:variant>
        <vt:lpstr>投影片標題</vt:lpstr>
      </vt:variant>
      <vt:variant>
        <vt:i4>1</vt:i4>
      </vt:variant>
    </vt:vector>
  </HeadingPairs>
  <TitlesOfParts>
    <vt:vector size="5" baseType="lpstr">
      <vt:lpstr>微軟正黑體</vt:lpstr>
      <vt:lpstr>Arial</vt:lpstr>
      <vt:lpstr>1_預設簡報設計</vt:lpstr>
      <vt:lpstr>點陣圖影像</vt:lpstr>
      <vt:lpstr>PowerPoint 簡報</vt:lpstr>
    </vt:vector>
  </TitlesOfParts>
  <Company>GIl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sonia</dc:creator>
  <cp:lastModifiedBy>Martin Fong</cp:lastModifiedBy>
  <cp:revision>185</cp:revision>
  <cp:lastPrinted>2017-03-14T09:08:37Z</cp:lastPrinted>
  <dcterms:created xsi:type="dcterms:W3CDTF">2005-05-04T04:04:13Z</dcterms:created>
  <dcterms:modified xsi:type="dcterms:W3CDTF">2023-04-04T05:20:31Z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0x010100173E0ABEC2107948A5E707BECE4D45D3</vt:lpwstr>
  </property>
  <property fmtid="{D5CDD505-2E9C-101B-9397-08002B2CF9AE}" pid="3" name="MediaServiceImageTags">
    <vt:lpwstr/>
  </property>
</Properties>
</file>